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65"/>
  </p:handoutMasterIdLst>
  <p:sldIdLst>
    <p:sldId id="312" r:id="rId3"/>
    <p:sldId id="313" r:id="rId5"/>
    <p:sldId id="473" r:id="rId6"/>
    <p:sldId id="594" r:id="rId7"/>
    <p:sldId id="546" r:id="rId8"/>
    <p:sldId id="549" r:id="rId9"/>
    <p:sldId id="547" r:id="rId10"/>
    <p:sldId id="544" r:id="rId11"/>
    <p:sldId id="552" r:id="rId12"/>
    <p:sldId id="553" r:id="rId13"/>
    <p:sldId id="614" r:id="rId14"/>
    <p:sldId id="595" r:id="rId15"/>
    <p:sldId id="597" r:id="rId16"/>
    <p:sldId id="596" r:id="rId17"/>
    <p:sldId id="598" r:id="rId18"/>
    <p:sldId id="599" r:id="rId19"/>
    <p:sldId id="600" r:id="rId20"/>
    <p:sldId id="601" r:id="rId21"/>
    <p:sldId id="554" r:id="rId22"/>
    <p:sldId id="588" r:id="rId23"/>
    <p:sldId id="604" r:id="rId24"/>
    <p:sldId id="605" r:id="rId25"/>
    <p:sldId id="607" r:id="rId26"/>
    <p:sldId id="610" r:id="rId27"/>
    <p:sldId id="608" r:id="rId28"/>
    <p:sldId id="611" r:id="rId29"/>
    <p:sldId id="609" r:id="rId30"/>
    <p:sldId id="612" r:id="rId31"/>
    <p:sldId id="606" r:id="rId32"/>
    <p:sldId id="613" r:id="rId33"/>
    <p:sldId id="539" r:id="rId34"/>
    <p:sldId id="566" r:id="rId35"/>
    <p:sldId id="569" r:id="rId36"/>
    <p:sldId id="556" r:id="rId37"/>
    <p:sldId id="558" r:id="rId38"/>
    <p:sldId id="557" r:id="rId39"/>
    <p:sldId id="555" r:id="rId40"/>
    <p:sldId id="663" r:id="rId41"/>
    <p:sldId id="662" r:id="rId42"/>
    <p:sldId id="551" r:id="rId43"/>
    <p:sldId id="570" r:id="rId44"/>
    <p:sldId id="571" r:id="rId45"/>
    <p:sldId id="572" r:id="rId46"/>
    <p:sldId id="573" r:id="rId47"/>
    <p:sldId id="574" r:id="rId48"/>
    <p:sldId id="579" r:id="rId49"/>
    <p:sldId id="580" r:id="rId50"/>
    <p:sldId id="581" r:id="rId51"/>
    <p:sldId id="582" r:id="rId52"/>
    <p:sldId id="664" r:id="rId53"/>
    <p:sldId id="583" r:id="rId54"/>
    <p:sldId id="584" r:id="rId55"/>
    <p:sldId id="585" r:id="rId56"/>
    <p:sldId id="586" r:id="rId57"/>
    <p:sldId id="587" r:id="rId58"/>
    <p:sldId id="589" r:id="rId59"/>
    <p:sldId id="666" r:id="rId60"/>
    <p:sldId id="667" r:id="rId61"/>
    <p:sldId id="668" r:id="rId62"/>
    <p:sldId id="669" r:id="rId63"/>
    <p:sldId id="593" r:id="rId64"/>
  </p:sldIdLst>
  <p:sldSz cx="12192000" cy="6858000"/>
  <p:notesSz cx="6858000" cy="9144000"/>
  <p:embeddedFontLst>
    <p:embeddedFont>
      <p:font typeface="PingFang SC" panose="020B0400000000000000" pitchFamily="34" charset="-122"/>
      <p:regular r:id="rId69"/>
    </p:embeddedFont>
  </p:embeddedFontLst>
  <p:custDataLst>
    <p:tags r:id="rId70"/>
  </p:custDataLst>
  <p:defaultTex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微软雅黑 Light" panose="020B0502040204020203"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微软雅黑 Light" panose="020B0502040204020203"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微软雅黑 Light" panose="020B0502040204020203"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微软雅黑 Light" panose="020B0502040204020203"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微软雅黑 Light" panose="020B0502040204020203" pitchFamily="34" charset="-122"/>
        <a:cs typeface="+mn-cs"/>
      </a:defRPr>
    </a:lvl5pPr>
    <a:lvl6pPr marL="2286000" algn="l" defTabSz="914400" rtl="0" eaLnBrk="1" latinLnBrk="0" hangingPunct="1">
      <a:defRPr kern="1200">
        <a:solidFill>
          <a:schemeClr val="tx1"/>
        </a:solidFill>
        <a:latin typeface="Arial" panose="020B0604020202090204" pitchFamily="34" charset="0"/>
        <a:ea typeface="微软雅黑 Light" panose="020B0502040204020203" pitchFamily="34" charset="-122"/>
        <a:cs typeface="+mn-cs"/>
      </a:defRPr>
    </a:lvl6pPr>
    <a:lvl7pPr marL="2743200" algn="l" defTabSz="914400" rtl="0" eaLnBrk="1" latinLnBrk="0" hangingPunct="1">
      <a:defRPr kern="1200">
        <a:solidFill>
          <a:schemeClr val="tx1"/>
        </a:solidFill>
        <a:latin typeface="Arial" panose="020B0604020202090204" pitchFamily="34" charset="0"/>
        <a:ea typeface="微软雅黑 Light" panose="020B0502040204020203" pitchFamily="34" charset="-122"/>
        <a:cs typeface="+mn-cs"/>
      </a:defRPr>
    </a:lvl7pPr>
    <a:lvl8pPr marL="3200400" algn="l" defTabSz="914400" rtl="0" eaLnBrk="1" latinLnBrk="0" hangingPunct="1">
      <a:defRPr kern="1200">
        <a:solidFill>
          <a:schemeClr val="tx1"/>
        </a:solidFill>
        <a:latin typeface="Arial" panose="020B0604020202090204" pitchFamily="34" charset="0"/>
        <a:ea typeface="微软雅黑 Light" panose="020B0502040204020203" pitchFamily="34" charset="-122"/>
        <a:cs typeface="+mn-cs"/>
      </a:defRPr>
    </a:lvl8pPr>
    <a:lvl9pPr marL="3657600" algn="l" defTabSz="914400" rtl="0" eaLnBrk="1" latinLnBrk="0" hangingPunct="1">
      <a:defRPr kern="1200">
        <a:solidFill>
          <a:schemeClr val="tx1"/>
        </a:solidFill>
        <a:latin typeface="Arial" panose="020B0604020202090204" pitchFamily="34" charset="0"/>
        <a:ea typeface="微软雅黑 Light" panose="020B0502040204020203"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969696"/>
    <a:srgbClr val="3CB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68" autoAdjust="0"/>
    <p:restoredTop sz="92810" autoAdjust="0"/>
  </p:normalViewPr>
  <p:slideViewPr>
    <p:cSldViewPr snapToGrid="0">
      <p:cViewPr varScale="1">
        <p:scale>
          <a:sx n="150" d="100"/>
          <a:sy n="150" d="100"/>
        </p:scale>
        <p:origin x="1232" y="16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gs" Target="tags/tag3.xml"/><Relationship Id="rId7" Type="http://schemas.openxmlformats.org/officeDocument/2006/relationships/slide" Target="slides/slide4.xml"/><Relationship Id="rId69" Type="http://schemas.openxmlformats.org/officeDocument/2006/relationships/font" Target="fonts/font1.fntdata"/><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856674E9-F16F-4376-A392-6094BCA4A48F}"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B59BFD3-8DE0-446A-8EBA-050224A7484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94794771-2E61-498A-A6BD-6F19FA32D2BF}"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zh-CN"/>
              <a:t>MSET fristname Jack lastname Struntman age 35</a:t>
            </a:r>
            <a:endParaRPr lang="en-US" altLang="zh-CN"/>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nSpc>
                <a:spcPct val="150000"/>
              </a:lnSpc>
            </a:pPr>
            <a:r>
              <a:rPr lang="en-GB" altLang="zh-CN" sz="1200" dirty="0" err="1"/>
              <a:t>redis</a:t>
            </a:r>
            <a:r>
              <a:rPr lang="en-GB" altLang="zh-CN" sz="1200" dirty="0"/>
              <a:t> 127.0.0.1:6379&gt; LPUSH </a:t>
            </a:r>
            <a:r>
              <a:rPr lang="en-GB" altLang="zh-CN" sz="1200" dirty="0" err="1"/>
              <a:t>javatpoint</a:t>
            </a:r>
            <a:r>
              <a:rPr lang="en-GB" altLang="zh-CN" sz="1200" dirty="0"/>
              <a:t> </a:t>
            </a:r>
            <a:r>
              <a:rPr lang="en-GB" altLang="zh-CN" sz="1200" dirty="0" err="1"/>
              <a:t>sql</a:t>
            </a:r>
            <a:r>
              <a:rPr lang="en-GB" altLang="zh-CN" sz="1200" dirty="0"/>
              <a:t> </a:t>
            </a:r>
            <a:endParaRPr lang="en-GB" altLang="zh-CN" sz="1200" dirty="0"/>
          </a:p>
          <a:p>
            <a:pPr>
              <a:lnSpc>
                <a:spcPct val="150000"/>
              </a:lnSpc>
            </a:pPr>
            <a:r>
              <a:rPr lang="en-GB" altLang="zh-CN" sz="1200" dirty="0" err="1"/>
              <a:t>redis</a:t>
            </a:r>
            <a:r>
              <a:rPr lang="en-GB" altLang="zh-CN" sz="1200" dirty="0"/>
              <a:t> 127.0.0.1:6379&gt; LPUSH </a:t>
            </a:r>
            <a:r>
              <a:rPr lang="en-GB" altLang="zh-CN" sz="1200" dirty="0" err="1"/>
              <a:t>javatpoint</a:t>
            </a:r>
            <a:r>
              <a:rPr lang="en-GB" altLang="zh-CN" sz="1200" dirty="0"/>
              <a:t> </a:t>
            </a:r>
            <a:r>
              <a:rPr lang="en-GB" altLang="zh-CN" sz="1200" dirty="0" err="1"/>
              <a:t>mysql</a:t>
            </a:r>
            <a:r>
              <a:rPr lang="en-GB" altLang="zh-CN" sz="1200" dirty="0"/>
              <a:t> </a:t>
            </a:r>
            <a:endParaRPr lang="en-US" altLang="zh-CN" sz="1200" dirty="0"/>
          </a:p>
          <a:p>
            <a:pPr>
              <a:lnSpc>
                <a:spcPct val="150000"/>
              </a:lnSpc>
            </a:pPr>
            <a:r>
              <a:rPr lang="en-GB" altLang="zh-CN" sz="1200" dirty="0" err="1"/>
              <a:t>redis</a:t>
            </a:r>
            <a:r>
              <a:rPr lang="en-GB" altLang="zh-CN" sz="1200" dirty="0"/>
              <a:t> 127.0.0.1:6379&gt; LPUSH </a:t>
            </a:r>
            <a:r>
              <a:rPr lang="en-GB" altLang="zh-CN" sz="1200" dirty="0" err="1"/>
              <a:t>javatpoint</a:t>
            </a:r>
            <a:r>
              <a:rPr lang="en-GB" altLang="zh-CN" sz="1200" dirty="0"/>
              <a:t> </a:t>
            </a:r>
            <a:r>
              <a:rPr lang="en-GB" altLang="zh-CN" sz="1200" dirty="0" err="1"/>
              <a:t>cassandra</a:t>
            </a:r>
            <a:r>
              <a:rPr lang="en-GB" altLang="zh-CN" sz="1200" dirty="0"/>
              <a:t> </a:t>
            </a:r>
            <a:endParaRPr lang="en-GB" altLang="zh-CN" sz="1200" dirty="0"/>
          </a:p>
          <a:p>
            <a:pPr>
              <a:lnSpc>
                <a:spcPct val="150000"/>
              </a:lnSpc>
            </a:pPr>
            <a:r>
              <a:rPr lang="en-GB" altLang="zh-CN" sz="1200" dirty="0" err="1"/>
              <a:t>redis</a:t>
            </a:r>
            <a:r>
              <a:rPr lang="en-GB" altLang="zh-CN" sz="1200" dirty="0"/>
              <a:t> 127.0.0.1:6379&gt; LRANGE </a:t>
            </a:r>
            <a:r>
              <a:rPr lang="en-GB" altLang="zh-CN" sz="1200" dirty="0" err="1"/>
              <a:t>javatpoint</a:t>
            </a:r>
            <a:r>
              <a:rPr lang="en-GB" altLang="zh-CN" sz="1200" dirty="0"/>
              <a:t> 0 10 </a:t>
            </a:r>
            <a:endParaRPr lang="en-GB" altLang="zh-CN" sz="1200" dirty="0"/>
          </a:p>
          <a:p>
            <a:pPr>
              <a:lnSpc>
                <a:spcPct val="150000"/>
              </a:lnSpc>
            </a:pPr>
            <a:r>
              <a:rPr lang="en-GB" altLang="zh-CN" sz="1200" dirty="0"/>
              <a:t>1) "</a:t>
            </a:r>
            <a:r>
              <a:rPr lang="en-GB" altLang="zh-CN" sz="1200" dirty="0" err="1"/>
              <a:t>cassandra</a:t>
            </a:r>
            <a:r>
              <a:rPr lang="en-GB" altLang="zh-CN" sz="1200" dirty="0"/>
              <a:t>" 2) "</a:t>
            </a:r>
            <a:r>
              <a:rPr lang="en-GB" altLang="zh-CN" sz="1200" dirty="0" err="1"/>
              <a:t>mysql</a:t>
            </a:r>
            <a:r>
              <a:rPr lang="en-GB" altLang="zh-CN" sz="1200" dirty="0"/>
              <a:t>" 3) "</a:t>
            </a:r>
            <a:r>
              <a:rPr lang="en-GB" altLang="zh-CN" sz="1200" dirty="0" err="1"/>
              <a:t>sql</a:t>
            </a:r>
            <a:r>
              <a:rPr lang="en-GB" altLang="zh-CN" sz="1200" dirty="0"/>
              <a:t>" </a:t>
            </a:r>
            <a:endParaRPr lang="zh-CN" altLang="en-US" sz="1200" dirty="0"/>
          </a:p>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nSpc>
                <a:spcPct val="150000"/>
              </a:lnSpc>
            </a:pPr>
            <a:r>
              <a:rPr lang="en-GB" altLang="zh-CN" sz="1200" dirty="0" err="1"/>
              <a:t>redis</a:t>
            </a:r>
            <a:r>
              <a:rPr lang="en-GB" altLang="zh-CN" sz="1200" dirty="0"/>
              <a:t> 127.0.0.1:6379&gt; LPUSH </a:t>
            </a:r>
            <a:r>
              <a:rPr lang="en-GB" altLang="zh-CN" sz="1200" dirty="0" err="1"/>
              <a:t>javatpoint</a:t>
            </a:r>
            <a:r>
              <a:rPr lang="en-GB" altLang="zh-CN" sz="1200" dirty="0"/>
              <a:t> </a:t>
            </a:r>
            <a:r>
              <a:rPr lang="en-GB" altLang="zh-CN" sz="1200" dirty="0" err="1"/>
              <a:t>sql</a:t>
            </a:r>
            <a:r>
              <a:rPr lang="en-GB" altLang="zh-CN" sz="1200" dirty="0"/>
              <a:t> </a:t>
            </a:r>
            <a:endParaRPr lang="en-GB" altLang="zh-CN" sz="1200" dirty="0"/>
          </a:p>
          <a:p>
            <a:pPr>
              <a:lnSpc>
                <a:spcPct val="150000"/>
              </a:lnSpc>
            </a:pPr>
            <a:r>
              <a:rPr lang="en-GB" altLang="zh-CN" sz="1200" dirty="0" err="1"/>
              <a:t>redis</a:t>
            </a:r>
            <a:r>
              <a:rPr lang="en-GB" altLang="zh-CN" sz="1200" dirty="0"/>
              <a:t> 127.0.0.1:6379&gt; LPUSH </a:t>
            </a:r>
            <a:r>
              <a:rPr lang="en-GB" altLang="zh-CN" sz="1200" dirty="0" err="1"/>
              <a:t>javatpoint</a:t>
            </a:r>
            <a:r>
              <a:rPr lang="en-GB" altLang="zh-CN" sz="1200" dirty="0"/>
              <a:t> </a:t>
            </a:r>
            <a:r>
              <a:rPr lang="en-GB" altLang="zh-CN" sz="1200" dirty="0" err="1"/>
              <a:t>mysql</a:t>
            </a:r>
            <a:r>
              <a:rPr lang="en-GB" altLang="zh-CN" sz="1200" dirty="0"/>
              <a:t> </a:t>
            </a:r>
            <a:endParaRPr lang="en-US" altLang="zh-CN" sz="1200" dirty="0"/>
          </a:p>
          <a:p>
            <a:pPr>
              <a:lnSpc>
                <a:spcPct val="150000"/>
              </a:lnSpc>
            </a:pPr>
            <a:r>
              <a:rPr lang="en-GB" altLang="zh-CN" sz="1200" dirty="0" err="1"/>
              <a:t>redis</a:t>
            </a:r>
            <a:r>
              <a:rPr lang="en-GB" altLang="zh-CN" sz="1200" dirty="0"/>
              <a:t> 127.0.0.1:6379&gt; LPUSH </a:t>
            </a:r>
            <a:r>
              <a:rPr lang="en-GB" altLang="zh-CN" sz="1200" dirty="0" err="1"/>
              <a:t>javatpoint</a:t>
            </a:r>
            <a:r>
              <a:rPr lang="en-GB" altLang="zh-CN" sz="1200" dirty="0"/>
              <a:t> </a:t>
            </a:r>
            <a:r>
              <a:rPr lang="en-GB" altLang="zh-CN" sz="1200" dirty="0" err="1"/>
              <a:t>cassandra</a:t>
            </a:r>
            <a:r>
              <a:rPr lang="en-GB" altLang="zh-CN" sz="1200" dirty="0"/>
              <a:t> </a:t>
            </a:r>
            <a:endParaRPr lang="en-GB" altLang="zh-CN" sz="1200" dirty="0"/>
          </a:p>
          <a:p>
            <a:pPr>
              <a:lnSpc>
                <a:spcPct val="150000"/>
              </a:lnSpc>
            </a:pPr>
            <a:r>
              <a:rPr lang="en-GB" altLang="zh-CN" sz="1200" dirty="0" err="1"/>
              <a:t>redis</a:t>
            </a:r>
            <a:r>
              <a:rPr lang="en-GB" altLang="zh-CN" sz="1200" dirty="0"/>
              <a:t> 127.0.0.1:6379&gt; LRANGE </a:t>
            </a:r>
            <a:r>
              <a:rPr lang="en-GB" altLang="zh-CN" sz="1200" dirty="0" err="1"/>
              <a:t>javatpoint</a:t>
            </a:r>
            <a:r>
              <a:rPr lang="en-GB" altLang="zh-CN" sz="1200" dirty="0"/>
              <a:t> 0 10 </a:t>
            </a:r>
            <a:endParaRPr lang="en-GB" altLang="zh-CN" sz="1200" dirty="0"/>
          </a:p>
          <a:p>
            <a:pPr>
              <a:lnSpc>
                <a:spcPct val="150000"/>
              </a:lnSpc>
            </a:pPr>
            <a:r>
              <a:rPr lang="en-GB" altLang="zh-CN" sz="1200" dirty="0"/>
              <a:t>1) "</a:t>
            </a:r>
            <a:r>
              <a:rPr lang="en-GB" altLang="zh-CN" sz="1200" dirty="0" err="1"/>
              <a:t>cassandra</a:t>
            </a:r>
            <a:r>
              <a:rPr lang="en-GB" altLang="zh-CN" sz="1200" dirty="0"/>
              <a:t>" 2) "</a:t>
            </a:r>
            <a:r>
              <a:rPr lang="en-GB" altLang="zh-CN" sz="1200" dirty="0" err="1"/>
              <a:t>mysql</a:t>
            </a:r>
            <a:r>
              <a:rPr lang="en-GB" altLang="zh-CN" sz="1200" dirty="0"/>
              <a:t>" 3) "</a:t>
            </a:r>
            <a:r>
              <a:rPr lang="en-GB" altLang="zh-CN" sz="1200" dirty="0" err="1"/>
              <a:t>sql</a:t>
            </a:r>
            <a:r>
              <a:rPr lang="en-GB" altLang="zh-CN" sz="1200" dirty="0"/>
              <a:t>" </a:t>
            </a:r>
            <a:endParaRPr lang="zh-CN" altLang="en-US" sz="1200" dirty="0"/>
          </a:p>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fontAlgn="base">
              <a:spcBef>
                <a:spcPct val="0"/>
              </a:spcBef>
              <a:spcAft>
                <a:spcPct val="0"/>
              </a:spcAft>
            </a:pPr>
            <a:fld id="{39F54AE3-D18C-4100-AC8E-7C2991C64D22}"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2799" y="294393"/>
            <a:ext cx="1754647" cy="52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DBBE6C3E-8A22-43C2-824F-CF0FD8C24B7E}" type="datetimeFigureOut">
              <a:rPr lang="zh-CN" altLang="en-US"/>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a:defRPr/>
            </a:pPr>
            <a:fld id="{AEEFF87B-9E66-44EE-ADE3-92106CCA67F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90204" pitchFamily="34" charset="0"/>
          <a:ea typeface="微软雅黑 Light" panose="020B0502040204020203" pitchFamily="34" charset="-122"/>
        </a:defRPr>
      </a:lvl2pPr>
      <a:lvl3pPr algn="l" rtl="0" fontAlgn="base">
        <a:lnSpc>
          <a:spcPct val="90000"/>
        </a:lnSpc>
        <a:spcBef>
          <a:spcPct val="0"/>
        </a:spcBef>
        <a:spcAft>
          <a:spcPct val="0"/>
        </a:spcAft>
        <a:defRPr sz="4400">
          <a:solidFill>
            <a:schemeClr val="tx1"/>
          </a:solidFill>
          <a:latin typeface="Arial" panose="020B0604020202090204" pitchFamily="34" charset="0"/>
          <a:ea typeface="微软雅黑 Light" panose="020B0502040204020203" pitchFamily="34" charset="-122"/>
        </a:defRPr>
      </a:lvl3pPr>
      <a:lvl4pPr algn="l" rtl="0" fontAlgn="base">
        <a:lnSpc>
          <a:spcPct val="90000"/>
        </a:lnSpc>
        <a:spcBef>
          <a:spcPct val="0"/>
        </a:spcBef>
        <a:spcAft>
          <a:spcPct val="0"/>
        </a:spcAft>
        <a:defRPr sz="4400">
          <a:solidFill>
            <a:schemeClr val="tx1"/>
          </a:solidFill>
          <a:latin typeface="Arial" panose="020B0604020202090204" pitchFamily="34" charset="0"/>
          <a:ea typeface="微软雅黑 Light" panose="020B0502040204020203" pitchFamily="34" charset="-122"/>
        </a:defRPr>
      </a:lvl4pPr>
      <a:lvl5pPr algn="l" rtl="0" fontAlgn="base">
        <a:lnSpc>
          <a:spcPct val="90000"/>
        </a:lnSpc>
        <a:spcBef>
          <a:spcPct val="0"/>
        </a:spcBef>
        <a:spcAft>
          <a:spcPct val="0"/>
        </a:spcAft>
        <a:defRPr sz="4400">
          <a:solidFill>
            <a:schemeClr val="tx1"/>
          </a:solidFill>
          <a:latin typeface="Arial" panose="020B0604020202090204" pitchFamily="34" charset="0"/>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Arial" panose="020B0604020202090204" pitchFamily="34" charset="0"/>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Arial" panose="020B0604020202090204" pitchFamily="34" charset="0"/>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Arial" panose="020B0604020202090204" pitchFamily="34" charset="0"/>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Arial" panose="020B0604020202090204" pitchFamily="34" charset="0"/>
          <a:ea typeface="微软雅黑 Light" panose="020B0502040204020203" pitchFamily="34" charset="-122"/>
        </a:defRPr>
      </a:lvl9pPr>
    </p:titleStyle>
    <p:bodyStyle>
      <a:lvl1pPr marL="228600" indent="-228600" algn="l" rtl="0" fontAlgn="base">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hyperlink" Target="http://www.redis.cn/topics/replication.html" TargetMode="External"/><Relationship Id="rId8" Type="http://schemas.openxmlformats.org/officeDocument/2006/relationships/hyperlink" Target="http://www.redis.cn/commands/geoadd.html" TargetMode="External"/><Relationship Id="rId7" Type="http://schemas.openxmlformats.org/officeDocument/2006/relationships/hyperlink" Target="http://www.redis.cn/topics/data-types-intro.html#hyperloglogs" TargetMode="External"/><Relationship Id="rId6" Type="http://schemas.openxmlformats.org/officeDocument/2006/relationships/hyperlink" Target="http://www.redis.cn/topics/data-types-intro.html#bitmaps" TargetMode="External"/><Relationship Id="rId5" Type="http://schemas.openxmlformats.org/officeDocument/2006/relationships/hyperlink" Target="http://www.redis.cn/topics/data-types-intro.html#sorted-sets" TargetMode="External"/><Relationship Id="rId4" Type="http://schemas.openxmlformats.org/officeDocument/2006/relationships/hyperlink" Target="http://www.redis.cn/topics/data-types-intro.html#sets" TargetMode="External"/><Relationship Id="rId3" Type="http://schemas.openxmlformats.org/officeDocument/2006/relationships/hyperlink" Target="http://www.redis.cn/topics/data-types-intro.html#lists" TargetMode="External"/><Relationship Id="rId20" Type="http://schemas.openxmlformats.org/officeDocument/2006/relationships/notesSlide" Target="../notesSlides/notesSlide10.xml"/><Relationship Id="rId2" Type="http://schemas.openxmlformats.org/officeDocument/2006/relationships/hyperlink" Target="http://www.redis.cn/topics/data-types-intro.html#hashes" TargetMode="External"/><Relationship Id="rId19" Type="http://schemas.openxmlformats.org/officeDocument/2006/relationships/slideLayout" Target="../slideLayouts/slideLayout1.xml"/><Relationship Id="rId18" Type="http://schemas.openxmlformats.org/officeDocument/2006/relationships/image" Target="../media/image1.tiff"/><Relationship Id="rId17" Type="http://schemas.openxmlformats.org/officeDocument/2006/relationships/hyperlink" Target="https://github.com/MicrosoftArchive/redis/releases" TargetMode="External"/><Relationship Id="rId16" Type="http://schemas.openxmlformats.org/officeDocument/2006/relationships/hyperlink" Target="https://www.runoob.com/redis/redis-tutorial.html" TargetMode="External"/><Relationship Id="rId15" Type="http://schemas.openxmlformats.org/officeDocument/2006/relationships/hyperlink" Target="http://www.redis.cn/topics/cluster-tutorial.html" TargetMode="External"/><Relationship Id="rId14" Type="http://schemas.openxmlformats.org/officeDocument/2006/relationships/hyperlink" Target="http://www.redis.cn/topics/sentinel.html" TargetMode="External"/><Relationship Id="rId13" Type="http://schemas.openxmlformats.org/officeDocument/2006/relationships/hyperlink" Target="http://www.redis.cn/topics/persistence.html" TargetMode="External"/><Relationship Id="rId12" Type="http://schemas.openxmlformats.org/officeDocument/2006/relationships/hyperlink" Target="http://www.redis.cn/topics/transactions.html" TargetMode="External"/><Relationship Id="rId11" Type="http://schemas.openxmlformats.org/officeDocument/2006/relationships/hyperlink" Target="http://www.redis.cn/topics/lru-cache.html" TargetMode="External"/><Relationship Id="rId10" Type="http://schemas.openxmlformats.org/officeDocument/2006/relationships/hyperlink" Target="http://www.redis.cn/commands/eval.html" TargetMode="External"/><Relationship Id="rId1" Type="http://schemas.openxmlformats.org/officeDocument/2006/relationships/hyperlink" Target="http://www.redis.cn/topics/data-types-intro.html#strings" TargetMode="External"/></Relationships>
</file>

<file path=ppt/slides/_rels/slide11.xml.rels><?xml version="1.0" encoding="UTF-8" standalone="yes"?>
<Relationships xmlns="http://schemas.openxmlformats.org/package/2006/relationships"><Relationship Id="rId9" Type="http://schemas.openxmlformats.org/officeDocument/2006/relationships/image" Target="../media/image2.tiff"/><Relationship Id="rId8" Type="http://schemas.openxmlformats.org/officeDocument/2006/relationships/hyperlink" Target="http://www.redis.cn/commands/geoadd.html" TargetMode="External"/><Relationship Id="rId7" Type="http://schemas.openxmlformats.org/officeDocument/2006/relationships/hyperlink" Target="http://www.redis.cn/topics/data-types-intro.html#hyperloglogs" TargetMode="External"/><Relationship Id="rId6" Type="http://schemas.openxmlformats.org/officeDocument/2006/relationships/hyperlink" Target="http://www.redis.cn/topics/data-types-intro.html#bitmaps" TargetMode="External"/><Relationship Id="rId5" Type="http://schemas.openxmlformats.org/officeDocument/2006/relationships/hyperlink" Target="http://www.redis.cn/topics/data-types-intro.html#sorted-sets" TargetMode="External"/><Relationship Id="rId4" Type="http://schemas.openxmlformats.org/officeDocument/2006/relationships/hyperlink" Target="http://www.redis.cn/topics/data-types-intro.html#sets" TargetMode="External"/><Relationship Id="rId3" Type="http://schemas.openxmlformats.org/officeDocument/2006/relationships/hyperlink" Target="http://www.redis.cn/topics/data-types-intro.html#lists" TargetMode="External"/><Relationship Id="rId2" Type="http://schemas.openxmlformats.org/officeDocument/2006/relationships/hyperlink" Target="http://www.redis.cn/topics/data-types-intro.html#hashes" TargetMode="External"/><Relationship Id="rId11" Type="http://schemas.openxmlformats.org/officeDocument/2006/relationships/notesSlide" Target="../notesSlides/notesSlide11.xml"/><Relationship Id="rId10" Type="http://schemas.openxmlformats.org/officeDocument/2006/relationships/slideLayout" Target="../slideLayouts/slideLayout1.xml"/><Relationship Id="rId1" Type="http://schemas.openxmlformats.org/officeDocument/2006/relationships/hyperlink" Target="http://www.redis.cn/topics/data-types-intro.html#strings" TargetMode="Externa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hyperlink" Target="https://redis.com.cn/commands/keys.html" TargetMode="Externa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hyperlink" Target="https://cloud.tencent.com/developer/article/1551803" TargetMode="External"/><Relationship Id="rId1" Type="http://schemas.openxmlformats.org/officeDocument/2006/relationships/hyperlink" Target="https://developer.aliyun.com/article/531067" TargetMode="Externa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hyperlink" Target="https://github.com/uglide/RedisDesktopManager" TargetMode="External"/><Relationship Id="rId1" Type="http://schemas.openxmlformats.org/officeDocument/2006/relationships/hyperlink" Target="https://www.runoob.com/redis/redis-tutorial.html"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hyperlink" Target="https://docs.spring.io/spring-data/redis/docs/current/reference/html/#redis:template" TargetMode="Externa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hyperlink" Target="https://docs.spring.io/spring-data/redis/docs/current/reference/html/#redis:template" TargetMode="Externa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hyperlink" Target="https://gitee.com/buptnetwork/spring-redis-demo" TargetMode="Externa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hyperlink" Target="https://gitee.com/buptnetwork/spring-redis-demo" TargetMode="External"/><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hyperlink" Target="https://gitee.com/buptnetwork/spring-redis-demo" TargetMode="Externa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hyperlink" Target="https://gitee.com/buptnetwork/spring-redis-demo" TargetMode="External"/><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hyperlink" Target="https://gitee.com/buptnetwork/spring-redis-demo" TargetMode="Externa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hyperlink" Target="https://gitee.com/buptnetwork/spring-redis-demo" TargetMode="External"/><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hyperlink" Target="https://docs.spring.io/spring/docs/5.2.4.RELEASE/spring-framework-reference/integration.html#cache"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hyperlink" Target="https://gitee.com/buptnetwork/spring-cache-demo" TargetMode="External"/><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hyperlink" Target="https://gitee.com/buptnetwork/spring-cache-demo" TargetMode="External"/><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hyperlink" Target="https://gitee.com/buptnetwork/spring-cache-demo" TargetMode="External"/><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hyperlink" Target="https://gitee.com/buptnetwork/spring-cache-demo" TargetMode="External"/><Relationship Id="rId2" Type="http://schemas.openxmlformats.org/officeDocument/2006/relationships/image" Target="../media/image49.png"/><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hyperlink" Target="https://gitee.com/buptnetwork/spring-cache-demo" TargetMode="External"/><Relationship Id="rId2" Type="http://schemas.openxmlformats.org/officeDocument/2006/relationships/image" Target="../media/image51.png"/><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hyperlink" Target="https://gitee.com/buptnetwork/spring-cache-demo" TargetMode="External"/><Relationship Id="rId2" Type="http://schemas.openxmlformats.org/officeDocument/2006/relationships/image" Target="../media/image53.png"/><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hyperlink" Target="https://gitee.com/buptnetwork/spring-cache-demo" TargetMode="External"/><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hyperlink" Target="https://gitee.com/buptnetwork/spring-cache-demo" TargetMode="External"/><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hyperlink" Target="https://gitee.com/buptnetwork/spring-cache-demo" TargetMode="External"/><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hyperlink" Target="https://gitee.com/buptnetwork/spring-cache-demo" TargetMode="External"/><Relationship Id="rId1" Type="http://schemas.openxmlformats.org/officeDocument/2006/relationships/image" Target="../media/image58.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hyperlink" Target="https://gitee.com/buptnetwork/spring-cache-demo" TargetMode="External"/><Relationship Id="rId1" Type="http://schemas.openxmlformats.org/officeDocument/2006/relationships/image" Target="../media/image59.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hyperlink" Target="https://gitee.com/buptnetwork/spring-cache-demo" TargetMode="External"/><Relationship Id="rId1"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hyperlink" Target="https://gitee.com/buptnetwork/spring-cache-demo" TargetMode="External"/><Relationship Id="rId1" Type="http://schemas.openxmlformats.org/officeDocument/2006/relationships/image" Target="../media/image6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xml"/><Relationship Id="rId2" Type="http://schemas.openxmlformats.org/officeDocument/2006/relationships/image" Target="../media/image67.png"/><Relationship Id="rId1" Type="http://schemas.openxmlformats.org/officeDocument/2006/relationships/image" Target="../media/image6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hyperlink" Target="https://github.com/memcached/memcached" TargetMode="External"/><Relationship Id="rId5" Type="http://schemas.openxmlformats.org/officeDocument/2006/relationships/image" Target="../media/image13.png"/><Relationship Id="rId4" Type="http://schemas.openxmlformats.org/officeDocument/2006/relationships/hyperlink" Target="https://github.com/antirez/redis" TargetMode="Externa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246188"/>
            <a:ext cx="12192000" cy="396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13"/>
          <p:cNvSpPr txBox="1"/>
          <p:nvPr/>
        </p:nvSpPr>
        <p:spPr>
          <a:xfrm>
            <a:off x="1728789" y="2525714"/>
            <a:ext cx="8734425" cy="769441"/>
          </a:xfrm>
          <a:prstGeom prst="rect">
            <a:avLst/>
          </a:prstGeom>
          <a:noFill/>
        </p:spPr>
        <p:txBody>
          <a:bodyPr>
            <a:spAutoFit/>
          </a:bodyPr>
          <a:lstStyle/>
          <a:p>
            <a:pPr algn="ctr" eaLnBrk="1" fontAlgn="auto" hangingPunct="1">
              <a:spcBef>
                <a:spcPts val="0"/>
              </a:spcBef>
              <a:spcAft>
                <a:spcPts val="0"/>
              </a:spcAft>
              <a:defRPr/>
            </a:pPr>
            <a:r>
              <a:rPr lang="en-US" altLang="zh-CN" sz="4400" dirty="0">
                <a:solidFill>
                  <a:schemeClr val="bg1"/>
                </a:solidFill>
                <a:latin typeface="+mn-ea"/>
                <a:ea typeface="+mn-ea"/>
              </a:rPr>
              <a:t>Web</a:t>
            </a:r>
            <a:r>
              <a:rPr lang="zh-CN" altLang="en-US" sz="4400" dirty="0">
                <a:solidFill>
                  <a:schemeClr val="bg1"/>
                </a:solidFill>
                <a:latin typeface="+mn-ea"/>
                <a:ea typeface="+mn-ea"/>
              </a:rPr>
              <a:t>后端开发技术</a:t>
            </a:r>
            <a:endParaRPr lang="zh-CN" altLang="en-US" sz="4400" dirty="0">
              <a:solidFill>
                <a:schemeClr val="bg1"/>
              </a:solidFill>
              <a:latin typeface="+mn-ea"/>
              <a:ea typeface="+mn-ea"/>
            </a:endParaRPr>
          </a:p>
        </p:txBody>
      </p:sp>
      <p:sp>
        <p:nvSpPr>
          <p:cNvPr id="4" name="任意多边形 3"/>
          <p:cNvSpPr/>
          <p:nvPr/>
        </p:nvSpPr>
        <p:spPr>
          <a:xfrm>
            <a:off x="2057401" y="1957389"/>
            <a:ext cx="8088313" cy="2419351"/>
          </a:xfrm>
          <a:custGeom>
            <a:avLst/>
            <a:gdLst>
              <a:gd name="connsiteX0" fmla="*/ 2728913 w 8086725"/>
              <a:gd name="connsiteY0" fmla="*/ 0 h 2628900"/>
              <a:gd name="connsiteX1" fmla="*/ 14288 w 8086725"/>
              <a:gd name="connsiteY1" fmla="*/ 0 h 2628900"/>
              <a:gd name="connsiteX2" fmla="*/ 0 w 8086725"/>
              <a:gd name="connsiteY2" fmla="*/ 2621757 h 2628900"/>
              <a:gd name="connsiteX3" fmla="*/ 8086725 w 8086725"/>
              <a:gd name="connsiteY3" fmla="*/ 2628900 h 2628900"/>
              <a:gd name="connsiteX4" fmla="*/ 8065294 w 8086725"/>
              <a:gd name="connsiteY4" fmla="*/ 7144 h 2628900"/>
              <a:gd name="connsiteX5" fmla="*/ 5200650 w 8086725"/>
              <a:gd name="connsiteY5"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6725" h="2628900">
                <a:moveTo>
                  <a:pt x="2728913" y="0"/>
                </a:moveTo>
                <a:lnTo>
                  <a:pt x="14288" y="0"/>
                </a:lnTo>
                <a:cubicBezTo>
                  <a:pt x="9525" y="873919"/>
                  <a:pt x="4763" y="1747838"/>
                  <a:pt x="0" y="2621757"/>
                </a:cubicBezTo>
                <a:lnTo>
                  <a:pt x="8086725" y="2628900"/>
                </a:lnTo>
                <a:lnTo>
                  <a:pt x="8065294" y="7144"/>
                </a:lnTo>
                <a:lnTo>
                  <a:pt x="520065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4101" name="文本框 1"/>
          <p:cNvSpPr txBox="1">
            <a:spLocks noChangeArrowheads="1"/>
          </p:cNvSpPr>
          <p:nvPr/>
        </p:nvSpPr>
        <p:spPr bwMode="auto">
          <a:xfrm>
            <a:off x="4493753" y="1762384"/>
            <a:ext cx="3144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algn="ctr" eaLnBrk="1" hangingPunct="1"/>
            <a:r>
              <a:rPr lang="en-US" altLang="zh-CN" sz="2000" dirty="0">
                <a:solidFill>
                  <a:schemeClr val="bg1"/>
                </a:solidFill>
                <a:latin typeface="华文细黑" panose="02010600040101010101" pitchFamily="2" charset="-122"/>
                <a:ea typeface="华文细黑" panose="02010600040101010101" pitchFamily="2" charset="-122"/>
              </a:rPr>
              <a:t>Web Programming</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1" name="Rectangle 37"/>
          <p:cNvSpPr/>
          <p:nvPr/>
        </p:nvSpPr>
        <p:spPr>
          <a:xfrm>
            <a:off x="2790826" y="3640139"/>
            <a:ext cx="6610351" cy="553085"/>
          </a:xfrm>
          <a:prstGeom prst="rect">
            <a:avLst/>
          </a:prstGeom>
        </p:spPr>
        <p:txBody>
          <a:bodyPr>
            <a:spAutoFit/>
          </a:bodyPr>
          <a:lstStyle/>
          <a:p>
            <a:pPr algn="ctr" eaLnBrk="1" fontAlgn="auto" hangingPunct="1">
              <a:lnSpc>
                <a:spcPct val="150000"/>
              </a:lnSpc>
              <a:spcBef>
                <a:spcPts val="0"/>
              </a:spcBef>
              <a:spcAft>
                <a:spcPts val="0"/>
              </a:spcAft>
              <a:defRPr/>
            </a:pPr>
            <a:r>
              <a:rPr lang="zh-CN" altLang="en-US" sz="2000" dirty="0">
                <a:solidFill>
                  <a:schemeClr val="bg1"/>
                </a:solidFill>
                <a:latin typeface="+mn-ea"/>
                <a:ea typeface="+mn-ea"/>
                <a:cs typeface="Lao UI" panose="020B0502040204020203" pitchFamily="34" charset="0"/>
              </a:rPr>
              <a:t>第</a:t>
            </a:r>
            <a:r>
              <a:rPr lang="en-US" altLang="zh-CN" sz="2000" dirty="0">
                <a:solidFill>
                  <a:schemeClr val="bg1"/>
                </a:solidFill>
                <a:latin typeface="+mn-ea"/>
                <a:ea typeface="+mn-ea"/>
                <a:cs typeface="Lao UI" panose="020B0502040204020203" pitchFamily="34" charset="0"/>
              </a:rPr>
              <a:t>5</a:t>
            </a:r>
            <a:r>
              <a:rPr lang="zh-CN" altLang="en-US" sz="2000" dirty="0">
                <a:solidFill>
                  <a:schemeClr val="bg1"/>
                </a:solidFill>
                <a:latin typeface="+mn-ea"/>
                <a:ea typeface="+mn-ea"/>
                <a:cs typeface="Lao UI" panose="020B0502040204020203" pitchFamily="34" charset="0"/>
              </a:rPr>
              <a:t>章 </a:t>
            </a:r>
            <a:r>
              <a:rPr lang="en-US" altLang="zh-CN" sz="2000" dirty="0">
                <a:solidFill>
                  <a:schemeClr val="bg1"/>
                </a:solidFill>
                <a:latin typeface="+mn-ea"/>
                <a:ea typeface="+mn-ea"/>
                <a:cs typeface="Lao UI" panose="020B0502040204020203" pitchFamily="34" charset="0"/>
              </a:rPr>
              <a:t>Web</a:t>
            </a:r>
            <a:r>
              <a:rPr lang="zh-CN" altLang="en-US" sz="2000" dirty="0">
                <a:solidFill>
                  <a:schemeClr val="bg1"/>
                </a:solidFill>
                <a:latin typeface="+mn-ea"/>
                <a:ea typeface="+mn-ea"/>
                <a:cs typeface="Lao UI" panose="020B0502040204020203" pitchFamily="34" charset="0"/>
              </a:rPr>
              <a:t>缓存技术与</a:t>
            </a:r>
            <a:r>
              <a:rPr lang="en-US" altLang="zh-CN" sz="2000" dirty="0">
                <a:solidFill>
                  <a:schemeClr val="bg1"/>
                </a:solidFill>
                <a:latin typeface="+mn-ea"/>
                <a:ea typeface="+mn-ea"/>
                <a:cs typeface="Lao UI" panose="020B0502040204020203" pitchFamily="34" charset="0"/>
              </a:rPr>
              <a:t>Redis的应用</a:t>
            </a:r>
            <a:endParaRPr lang="en-US" altLang="zh-CN" sz="2000" dirty="0">
              <a:solidFill>
                <a:schemeClr val="bg1"/>
              </a:solidFill>
              <a:latin typeface="+mn-ea"/>
              <a:ea typeface="+mn-ea"/>
              <a:cs typeface="Lao UI" panose="020B0502040204020203" pitchFamily="34" charset="0"/>
            </a:endParaRPr>
          </a:p>
        </p:txBody>
      </p:sp>
      <p:sp>
        <p:nvSpPr>
          <p:cNvPr id="17" name="椭圆 16"/>
          <p:cNvSpPr/>
          <p:nvPr/>
        </p:nvSpPr>
        <p:spPr>
          <a:xfrm>
            <a:off x="3263900" y="4673600"/>
            <a:ext cx="287339"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4104" name="Freeform 5"/>
          <p:cNvSpPr>
            <a:spLocks noChangeAspect="1"/>
          </p:cNvSpPr>
          <p:nvPr/>
        </p:nvSpPr>
        <p:spPr bwMode="auto">
          <a:xfrm>
            <a:off x="3316288" y="4727575"/>
            <a:ext cx="173037" cy="173039"/>
          </a:xfrm>
          <a:custGeom>
            <a:avLst/>
            <a:gdLst>
              <a:gd name="T0" fmla="*/ 2147483646 w 294"/>
              <a:gd name="T1" fmla="*/ 2147483646 h 294"/>
              <a:gd name="T2" fmla="*/ 2147483646 w 294"/>
              <a:gd name="T3" fmla="*/ 2147483646 h 294"/>
              <a:gd name="T4" fmla="*/ 2147483646 w 294"/>
              <a:gd name="T5" fmla="*/ 2147483646 h 294"/>
              <a:gd name="T6" fmla="*/ 2147483646 w 294"/>
              <a:gd name="T7" fmla="*/ 2147483646 h 294"/>
              <a:gd name="T8" fmla="*/ 2147483646 w 294"/>
              <a:gd name="T9" fmla="*/ 0 h 294"/>
              <a:gd name="T10" fmla="*/ 0 w 294"/>
              <a:gd name="T11" fmla="*/ 2147483646 h 294"/>
              <a:gd name="T12" fmla="*/ 2147483646 w 294"/>
              <a:gd name="T13" fmla="*/ 2147483646 h 294"/>
              <a:gd name="T14" fmla="*/ 2147483646 w 294"/>
              <a:gd name="T15" fmla="*/ 2147483646 h 294"/>
              <a:gd name="T16" fmla="*/ 2147483646 w 294"/>
              <a:gd name="T17" fmla="*/ 2147483646 h 294"/>
              <a:gd name="T18" fmla="*/ 2147483646 w 294"/>
              <a:gd name="T19" fmla="*/ 2147483646 h 294"/>
              <a:gd name="T20" fmla="*/ 2147483646 w 294"/>
              <a:gd name="T21" fmla="*/ 2147483646 h 294"/>
              <a:gd name="T22" fmla="*/ 2147483646 w 294"/>
              <a:gd name="T23" fmla="*/ 2147483646 h 294"/>
              <a:gd name="T24" fmla="*/ 2147483646 w 294"/>
              <a:gd name="T25" fmla="*/ 2147483646 h 294"/>
              <a:gd name="T26" fmla="*/ 2147483646 w 294"/>
              <a:gd name="T27" fmla="*/ 2147483646 h 294"/>
              <a:gd name="T28" fmla="*/ 2147483646 w 294"/>
              <a:gd name="T29" fmla="*/ 2147483646 h 294"/>
              <a:gd name="T30" fmla="*/ 2147483646 w 294"/>
              <a:gd name="T31" fmla="*/ 2147483646 h 2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294">
                <a:moveTo>
                  <a:pt x="254" y="107"/>
                </a:moveTo>
                <a:lnTo>
                  <a:pt x="254" y="13"/>
                </a:lnTo>
                <a:lnTo>
                  <a:pt x="201" y="13"/>
                </a:lnTo>
                <a:lnTo>
                  <a:pt x="201" y="53"/>
                </a:lnTo>
                <a:lnTo>
                  <a:pt x="147" y="0"/>
                </a:lnTo>
                <a:lnTo>
                  <a:pt x="0" y="147"/>
                </a:lnTo>
                <a:lnTo>
                  <a:pt x="27" y="147"/>
                </a:lnTo>
                <a:lnTo>
                  <a:pt x="27" y="294"/>
                </a:lnTo>
                <a:lnTo>
                  <a:pt x="107" y="294"/>
                </a:lnTo>
                <a:lnTo>
                  <a:pt x="107" y="174"/>
                </a:lnTo>
                <a:lnTo>
                  <a:pt x="187" y="174"/>
                </a:lnTo>
                <a:lnTo>
                  <a:pt x="187" y="294"/>
                </a:lnTo>
                <a:lnTo>
                  <a:pt x="268" y="294"/>
                </a:lnTo>
                <a:lnTo>
                  <a:pt x="268" y="147"/>
                </a:lnTo>
                <a:lnTo>
                  <a:pt x="294" y="147"/>
                </a:lnTo>
                <a:lnTo>
                  <a:pt x="254" y="10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05" name="文本框 19"/>
          <p:cNvSpPr txBox="1">
            <a:spLocks noChangeArrowheads="1"/>
          </p:cNvSpPr>
          <p:nvPr/>
        </p:nvSpPr>
        <p:spPr bwMode="auto">
          <a:xfrm>
            <a:off x="3609975" y="4635500"/>
            <a:ext cx="2630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eaLnBrk="1" hangingPunct="1"/>
            <a:r>
              <a:rPr lang="zh-CN" altLang="en-US" dirty="0">
                <a:solidFill>
                  <a:schemeClr val="bg1"/>
                </a:solidFill>
              </a:rPr>
              <a:t>计算机学院</a:t>
            </a:r>
            <a:endParaRPr lang="zh-CN" altLang="en-US" dirty="0">
              <a:solidFill>
                <a:schemeClr val="bg1"/>
              </a:solidFill>
            </a:endParaRPr>
          </a:p>
        </p:txBody>
      </p:sp>
      <p:sp>
        <p:nvSpPr>
          <p:cNvPr id="13" name="椭圆 12"/>
          <p:cNvSpPr>
            <a:spLocks noChangeAspect="1"/>
          </p:cNvSpPr>
          <p:nvPr/>
        </p:nvSpPr>
        <p:spPr>
          <a:xfrm>
            <a:off x="6705600" y="4673600"/>
            <a:ext cx="288925" cy="2873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5" name="KSO_Shape"/>
          <p:cNvSpPr>
            <a:spLocks noChangeAspect="1"/>
          </p:cNvSpPr>
          <p:nvPr/>
        </p:nvSpPr>
        <p:spPr bwMode="auto">
          <a:xfrm>
            <a:off x="6769101" y="4718051"/>
            <a:ext cx="142875" cy="180975"/>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chemeClr val="bg1"/>
              </a:solidFill>
              <a:latin typeface="+mn-lt"/>
              <a:ea typeface="+mn-ea"/>
            </a:endParaRPr>
          </a:p>
        </p:txBody>
      </p:sp>
      <p:sp>
        <p:nvSpPr>
          <p:cNvPr id="4108" name="文本框 20"/>
          <p:cNvSpPr txBox="1">
            <a:spLocks noChangeArrowheads="1"/>
          </p:cNvSpPr>
          <p:nvPr/>
        </p:nvSpPr>
        <p:spPr bwMode="auto">
          <a:xfrm>
            <a:off x="7032625" y="4635501"/>
            <a:ext cx="1819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微软雅黑 Light" panose="020B0502040204020203" pitchFamily="34" charset="-122"/>
              </a:defRPr>
            </a:lvl1pPr>
            <a:lvl2pPr marL="742950" indent="-285750">
              <a:defRPr>
                <a:solidFill>
                  <a:schemeClr val="tx1"/>
                </a:solidFill>
                <a:latin typeface="Arial" panose="020B0604020202090204" pitchFamily="34" charset="0"/>
                <a:ea typeface="微软雅黑 Light" panose="020B0502040204020203" pitchFamily="34" charset="-122"/>
              </a:defRPr>
            </a:lvl2pPr>
            <a:lvl3pPr marL="1143000" indent="-228600">
              <a:defRPr>
                <a:solidFill>
                  <a:schemeClr val="tx1"/>
                </a:solidFill>
                <a:latin typeface="Arial" panose="020B0604020202090204" pitchFamily="34" charset="0"/>
                <a:ea typeface="微软雅黑 Light" panose="020B0502040204020203" pitchFamily="34" charset="-122"/>
              </a:defRPr>
            </a:lvl3pPr>
            <a:lvl4pPr marL="1600200" indent="-228600">
              <a:defRPr>
                <a:solidFill>
                  <a:schemeClr val="tx1"/>
                </a:solidFill>
                <a:latin typeface="Arial" panose="020B0604020202090204" pitchFamily="34" charset="0"/>
                <a:ea typeface="微软雅黑 Light" panose="020B0502040204020203" pitchFamily="34" charset="-122"/>
              </a:defRPr>
            </a:lvl4pPr>
            <a:lvl5pPr marL="2057400" indent="-228600">
              <a:defRPr>
                <a:solidFill>
                  <a:schemeClr val="tx1"/>
                </a:solidFill>
                <a:latin typeface="Arial" panose="020B060402020209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90204" pitchFamily="34" charset="0"/>
                <a:ea typeface="微软雅黑 Light" panose="020B0502040204020203" pitchFamily="34" charset="-122"/>
              </a:defRPr>
            </a:lvl9pPr>
          </a:lstStyle>
          <a:p>
            <a:pPr eaLnBrk="1" hangingPunct="1"/>
            <a:r>
              <a:rPr lang="zh-CN" altLang="en-US" dirty="0">
                <a:solidFill>
                  <a:schemeClr val="bg1"/>
                </a:solidFill>
              </a:rPr>
              <a:t>授课人：王尊亮</a:t>
            </a:r>
            <a:endParaRPr lang="zh-CN" altLang="en-US" dirty="0">
              <a:solidFill>
                <a:schemeClr val="bg1"/>
              </a:solidFill>
            </a:endParaRPr>
          </a:p>
        </p:txBody>
      </p:sp>
    </p:spTree>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81483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371477" y="1354029"/>
            <a:ext cx="11468589" cy="5354320"/>
          </a:xfrm>
          <a:prstGeom prst="rect">
            <a:avLst/>
          </a:prstGeom>
          <a:noFill/>
        </p:spPr>
        <p:txBody>
          <a:bodyPr wrap="square" rtlCol="0">
            <a:spAutoFit/>
          </a:bodyPr>
          <a:lstStyle/>
          <a:p>
            <a:pPr>
              <a:lnSpc>
                <a:spcPct val="150000"/>
              </a:lnSpc>
            </a:pPr>
            <a:r>
              <a:rPr lang="en-GB" altLang="zh-CN" dirty="0" err="1"/>
              <a:t>Redis</a:t>
            </a:r>
            <a:r>
              <a:rPr lang="en-GB" altLang="zh-CN" dirty="0"/>
              <a:t> </a:t>
            </a:r>
            <a:r>
              <a:rPr lang="zh-CN" altLang="en-US" dirty="0"/>
              <a:t>是一个开源的，内存中的，高性能 </a:t>
            </a:r>
            <a:r>
              <a:rPr lang="en-GB" altLang="zh-CN" dirty="0">
                <a:solidFill>
                  <a:srgbClr val="FF0000"/>
                </a:solidFill>
              </a:rPr>
              <a:t>key-value</a:t>
            </a:r>
            <a:r>
              <a:rPr lang="en-GB" altLang="zh-CN" dirty="0"/>
              <a:t> </a:t>
            </a:r>
            <a:r>
              <a:rPr lang="zh-CN" altLang="en-US" dirty="0"/>
              <a:t>数据结构存储系统（</a:t>
            </a:r>
            <a:r>
              <a:rPr lang="en-GB" altLang="zh-CN" dirty="0">
                <a:solidFill>
                  <a:srgbClr val="FF0000"/>
                </a:solidFill>
              </a:rPr>
              <a:t>Re</a:t>
            </a:r>
            <a:r>
              <a:rPr lang="en-GB" altLang="zh-CN" dirty="0"/>
              <a:t>mote </a:t>
            </a:r>
            <a:r>
              <a:rPr lang="en-GB" altLang="zh-CN" dirty="0" err="1">
                <a:solidFill>
                  <a:srgbClr val="FF0000"/>
                </a:solidFill>
              </a:rPr>
              <a:t>DI</a:t>
            </a:r>
            <a:r>
              <a:rPr lang="en-GB" altLang="zh-CN" dirty="0" err="1"/>
              <a:t>ctionary</a:t>
            </a:r>
            <a:r>
              <a:rPr lang="en-GB" altLang="zh-CN" dirty="0"/>
              <a:t> </a:t>
            </a:r>
            <a:r>
              <a:rPr lang="en-GB" altLang="zh-CN" dirty="0">
                <a:solidFill>
                  <a:srgbClr val="FF0000"/>
                </a:solidFill>
              </a:rPr>
              <a:t>S</a:t>
            </a:r>
            <a:r>
              <a:rPr lang="en-GB" altLang="zh-CN" dirty="0"/>
              <a:t>erver</a:t>
            </a:r>
            <a:r>
              <a:rPr lang="zh-CN" altLang="en-US" dirty="0"/>
              <a:t>），它可以用作</a:t>
            </a:r>
            <a:r>
              <a:rPr lang="zh-CN" altLang="en-US" dirty="0">
                <a:solidFill>
                  <a:srgbClr val="FF0000"/>
                </a:solidFill>
              </a:rPr>
              <a:t>数据库、缓存和消息中间件</a:t>
            </a:r>
            <a:r>
              <a:rPr lang="zh-CN" altLang="en-US" dirty="0"/>
              <a:t>。 它支持多种类型的数据结构，如 </a:t>
            </a:r>
            <a:r>
              <a:rPr lang="zh-CN" altLang="en-US" dirty="0">
                <a:hlinkClick r:id="rId1"/>
              </a:rPr>
              <a:t>字符串（</a:t>
            </a:r>
            <a:r>
              <a:rPr lang="en-GB" altLang="zh-CN" dirty="0">
                <a:hlinkClick r:id="rId1"/>
              </a:rPr>
              <a:t>strings</a:t>
            </a:r>
            <a:r>
              <a:rPr lang="zh-CN" altLang="en-GB" dirty="0">
                <a:hlinkClick r:id="rId1"/>
              </a:rPr>
              <a:t>）</a:t>
            </a:r>
            <a:r>
              <a:rPr lang="zh-CN" altLang="en-GB" dirty="0"/>
              <a:t>， </a:t>
            </a:r>
            <a:r>
              <a:rPr lang="zh-CN" altLang="en-US" dirty="0">
                <a:hlinkClick r:id="rId2"/>
              </a:rPr>
              <a:t>散列（</a:t>
            </a:r>
            <a:r>
              <a:rPr lang="en-GB" altLang="zh-CN" dirty="0">
                <a:hlinkClick r:id="rId2"/>
              </a:rPr>
              <a:t>hashes</a:t>
            </a:r>
            <a:r>
              <a:rPr lang="zh-CN" altLang="en-GB" dirty="0">
                <a:hlinkClick r:id="rId2"/>
              </a:rPr>
              <a:t>）</a:t>
            </a:r>
            <a:r>
              <a:rPr lang="zh-CN" altLang="en-GB" dirty="0"/>
              <a:t>， </a:t>
            </a:r>
            <a:r>
              <a:rPr lang="zh-CN" altLang="en-US" dirty="0">
                <a:hlinkClick r:id="rId3"/>
              </a:rPr>
              <a:t>列表（</a:t>
            </a:r>
            <a:r>
              <a:rPr lang="en-GB" altLang="zh-CN" dirty="0">
                <a:hlinkClick r:id="rId3"/>
              </a:rPr>
              <a:t>lists</a:t>
            </a:r>
            <a:r>
              <a:rPr lang="zh-CN" altLang="en-GB" dirty="0">
                <a:hlinkClick r:id="rId3"/>
              </a:rPr>
              <a:t>）</a:t>
            </a:r>
            <a:r>
              <a:rPr lang="zh-CN" altLang="en-GB" dirty="0"/>
              <a:t>， </a:t>
            </a:r>
            <a:r>
              <a:rPr lang="zh-CN" altLang="en-US" dirty="0">
                <a:hlinkClick r:id="rId4"/>
              </a:rPr>
              <a:t>集合（</a:t>
            </a:r>
            <a:r>
              <a:rPr lang="en-GB" altLang="zh-CN" dirty="0">
                <a:hlinkClick r:id="rId4"/>
              </a:rPr>
              <a:t>sets</a:t>
            </a:r>
            <a:r>
              <a:rPr lang="zh-CN" altLang="en-GB" dirty="0">
                <a:hlinkClick r:id="rId4"/>
              </a:rPr>
              <a:t>）</a:t>
            </a:r>
            <a:r>
              <a:rPr lang="zh-CN" altLang="en-GB" dirty="0"/>
              <a:t>， </a:t>
            </a:r>
            <a:r>
              <a:rPr lang="zh-CN" altLang="en-US" dirty="0">
                <a:hlinkClick r:id="rId5"/>
              </a:rPr>
              <a:t>有序集合（</a:t>
            </a:r>
            <a:r>
              <a:rPr lang="en-GB" altLang="zh-CN" dirty="0">
                <a:hlinkClick r:id="rId5"/>
              </a:rPr>
              <a:t>sorted sets</a:t>
            </a:r>
            <a:r>
              <a:rPr lang="zh-CN" altLang="en-GB" dirty="0">
                <a:hlinkClick r:id="rId5"/>
              </a:rPr>
              <a:t>）</a:t>
            </a:r>
            <a:r>
              <a:rPr lang="en-GB" altLang="zh-CN" dirty="0"/>
              <a:t> </a:t>
            </a:r>
            <a:r>
              <a:rPr lang="zh-CN" altLang="en-US" dirty="0"/>
              <a:t>与 </a:t>
            </a:r>
            <a:r>
              <a:rPr lang="en-GB" altLang="zh-CN" dirty="0">
                <a:hlinkClick r:id="rId6"/>
              </a:rPr>
              <a:t>bitmaps</a:t>
            </a:r>
            <a:r>
              <a:rPr lang="zh-CN" altLang="en-GB" dirty="0"/>
              <a:t>， </a:t>
            </a:r>
            <a:r>
              <a:rPr lang="en-GB" altLang="zh-CN" dirty="0">
                <a:hlinkClick r:id="rId7"/>
              </a:rPr>
              <a:t>hyperloglogs</a:t>
            </a:r>
            <a:r>
              <a:rPr lang="en-GB" altLang="zh-CN" dirty="0"/>
              <a:t> </a:t>
            </a:r>
            <a:r>
              <a:rPr lang="zh-CN" altLang="en-US" dirty="0"/>
              <a:t>和 </a:t>
            </a:r>
            <a:r>
              <a:rPr lang="zh-CN" altLang="en-US" dirty="0">
                <a:hlinkClick r:id="rId8"/>
              </a:rPr>
              <a:t>地理空间（</a:t>
            </a:r>
            <a:r>
              <a:rPr lang="en-GB" altLang="zh-CN" dirty="0">
                <a:hlinkClick r:id="rId8"/>
              </a:rPr>
              <a:t>geospatial</a:t>
            </a:r>
            <a:r>
              <a:rPr lang="zh-CN" altLang="en-GB" dirty="0">
                <a:hlinkClick r:id="rId8"/>
              </a:rPr>
              <a:t>）</a:t>
            </a:r>
            <a:r>
              <a:rPr lang="en-GB" altLang="zh-CN" dirty="0"/>
              <a:t> </a:t>
            </a:r>
            <a:r>
              <a:rPr lang="zh-CN" altLang="en-US" dirty="0"/>
              <a:t>索引半径查询。 </a:t>
            </a:r>
            <a:r>
              <a:rPr lang="en-GB" altLang="zh-CN" dirty="0" err="1"/>
              <a:t>Redis</a:t>
            </a:r>
            <a:r>
              <a:rPr lang="en-GB" altLang="zh-CN" dirty="0"/>
              <a:t> </a:t>
            </a:r>
            <a:r>
              <a:rPr lang="zh-CN" altLang="en-US" dirty="0"/>
              <a:t>内置了 </a:t>
            </a:r>
            <a:r>
              <a:rPr lang="zh-CN" altLang="en-US" dirty="0">
                <a:hlinkClick r:id="rId9"/>
              </a:rPr>
              <a:t>复制（</a:t>
            </a:r>
            <a:r>
              <a:rPr lang="en-GB" altLang="zh-CN" dirty="0">
                <a:hlinkClick r:id="rId9"/>
              </a:rPr>
              <a:t>replication</a:t>
            </a:r>
            <a:r>
              <a:rPr lang="zh-CN" altLang="en-GB" dirty="0">
                <a:hlinkClick r:id="rId9"/>
              </a:rPr>
              <a:t>）</a:t>
            </a:r>
            <a:r>
              <a:rPr lang="zh-CN" altLang="en-GB" dirty="0"/>
              <a:t>，</a:t>
            </a:r>
            <a:r>
              <a:rPr lang="en-GB" altLang="zh-CN" dirty="0">
                <a:hlinkClick r:id="rId10"/>
              </a:rPr>
              <a:t>LUA</a:t>
            </a:r>
            <a:r>
              <a:rPr lang="zh-CN" altLang="en-US" dirty="0">
                <a:hlinkClick r:id="rId10"/>
              </a:rPr>
              <a:t>脚本（</a:t>
            </a:r>
            <a:r>
              <a:rPr lang="en-GB" altLang="zh-CN" dirty="0">
                <a:hlinkClick r:id="rId10"/>
              </a:rPr>
              <a:t>Lua scripting</a:t>
            </a:r>
            <a:r>
              <a:rPr lang="zh-CN" altLang="en-GB" dirty="0">
                <a:hlinkClick r:id="rId10"/>
              </a:rPr>
              <a:t>）</a:t>
            </a:r>
            <a:r>
              <a:rPr lang="zh-CN" altLang="en-GB" dirty="0"/>
              <a:t>， </a:t>
            </a:r>
            <a:r>
              <a:rPr lang="en-GB" altLang="zh-CN" dirty="0">
                <a:hlinkClick r:id="rId11"/>
              </a:rPr>
              <a:t>LRU</a:t>
            </a:r>
            <a:r>
              <a:rPr lang="zh-CN" altLang="en-US" dirty="0">
                <a:hlinkClick r:id="rId11"/>
              </a:rPr>
              <a:t>驱动事件（</a:t>
            </a:r>
            <a:r>
              <a:rPr lang="en-GB" altLang="zh-CN" dirty="0">
                <a:hlinkClick r:id="rId11"/>
              </a:rPr>
              <a:t>LRU eviction</a:t>
            </a:r>
            <a:r>
              <a:rPr lang="zh-CN" altLang="en-GB" dirty="0">
                <a:hlinkClick r:id="rId11"/>
              </a:rPr>
              <a:t>）</a:t>
            </a:r>
            <a:r>
              <a:rPr lang="zh-CN" altLang="en-GB" dirty="0"/>
              <a:t>，</a:t>
            </a:r>
            <a:r>
              <a:rPr lang="zh-CN" altLang="en-US" dirty="0">
                <a:hlinkClick r:id="rId12"/>
              </a:rPr>
              <a:t>事务（</a:t>
            </a:r>
            <a:r>
              <a:rPr lang="en-GB" altLang="zh-CN" dirty="0">
                <a:hlinkClick r:id="rId12"/>
              </a:rPr>
              <a:t>transactions</a:t>
            </a:r>
            <a:r>
              <a:rPr lang="zh-CN" altLang="en-GB" dirty="0">
                <a:hlinkClick r:id="rId12"/>
              </a:rPr>
              <a:t>）</a:t>
            </a:r>
            <a:r>
              <a:rPr lang="en-GB" altLang="zh-CN" dirty="0"/>
              <a:t> </a:t>
            </a:r>
            <a:r>
              <a:rPr lang="zh-CN" altLang="en-US" dirty="0"/>
              <a:t>和不同级别的 </a:t>
            </a:r>
            <a:r>
              <a:rPr lang="zh-CN" altLang="en-US" dirty="0">
                <a:hlinkClick r:id="rId13"/>
              </a:rPr>
              <a:t>磁盘持久化（</a:t>
            </a:r>
            <a:r>
              <a:rPr lang="en-GB" altLang="zh-CN" dirty="0">
                <a:hlinkClick r:id="rId13"/>
              </a:rPr>
              <a:t>persistence</a:t>
            </a:r>
            <a:r>
              <a:rPr lang="zh-CN" altLang="en-GB" dirty="0">
                <a:hlinkClick r:id="rId13"/>
              </a:rPr>
              <a:t>）</a:t>
            </a:r>
            <a:r>
              <a:rPr lang="zh-CN" altLang="en-GB" dirty="0"/>
              <a:t>， </a:t>
            </a:r>
            <a:r>
              <a:rPr lang="zh-CN" altLang="en-US" dirty="0"/>
              <a:t>并通过 </a:t>
            </a:r>
            <a:r>
              <a:rPr lang="en-GB" altLang="zh-CN" dirty="0">
                <a:hlinkClick r:id="rId14"/>
              </a:rPr>
              <a:t>Redis</a:t>
            </a:r>
            <a:r>
              <a:rPr lang="zh-CN" altLang="en-US" dirty="0">
                <a:hlinkClick r:id="rId14"/>
              </a:rPr>
              <a:t>哨兵（</a:t>
            </a:r>
            <a:r>
              <a:rPr lang="en-GB" altLang="zh-CN" dirty="0">
                <a:hlinkClick r:id="rId14"/>
              </a:rPr>
              <a:t>Sentinel</a:t>
            </a:r>
            <a:r>
              <a:rPr lang="zh-CN" altLang="en-GB" dirty="0">
                <a:hlinkClick r:id="rId14"/>
              </a:rPr>
              <a:t>）</a:t>
            </a:r>
            <a:r>
              <a:rPr lang="zh-CN" altLang="en-US" dirty="0"/>
              <a:t>和集群</a:t>
            </a:r>
            <a:r>
              <a:rPr lang="zh-CN" altLang="en-US" dirty="0">
                <a:hlinkClick r:id="rId15"/>
              </a:rPr>
              <a:t>分区（</a:t>
            </a:r>
            <a:r>
              <a:rPr lang="en-GB" altLang="zh-CN" dirty="0">
                <a:hlinkClick r:id="rId15"/>
              </a:rPr>
              <a:t>Cluster</a:t>
            </a:r>
            <a:r>
              <a:rPr lang="zh-CN" altLang="en-GB" dirty="0">
                <a:hlinkClick r:id="rId15"/>
              </a:rPr>
              <a:t>）</a:t>
            </a:r>
            <a:r>
              <a:rPr lang="zh-CN" altLang="en-US" dirty="0"/>
              <a:t>提供高可用性（</a:t>
            </a:r>
            <a:r>
              <a:rPr lang="en-GB" altLang="zh-CN" dirty="0"/>
              <a:t>high availability</a:t>
            </a:r>
            <a:r>
              <a:rPr lang="zh-CN" altLang="en-GB" dirty="0"/>
              <a:t>）。</a:t>
            </a:r>
            <a:endParaRPr lang="en-US" altLang="zh-CN" dirty="0"/>
          </a:p>
          <a:p>
            <a:pPr>
              <a:lnSpc>
                <a:spcPct val="150000"/>
              </a:lnSpc>
            </a:pPr>
            <a:endParaRPr lang="en-US" altLang="zh-CN" dirty="0"/>
          </a:p>
          <a:p>
            <a:pPr>
              <a:lnSpc>
                <a:spcPct val="150000"/>
              </a:lnSpc>
            </a:pPr>
            <a:r>
              <a:rPr lang="zh-CN" altLang="en-US" dirty="0"/>
              <a:t>官方网站：</a:t>
            </a:r>
            <a:r>
              <a:rPr lang="en-US" altLang="zh-CN" dirty="0"/>
              <a:t>https://redis.io/</a:t>
            </a:r>
            <a:endParaRPr lang="en-US" altLang="zh-CN" dirty="0"/>
          </a:p>
          <a:p>
            <a:pPr>
              <a:lnSpc>
                <a:spcPct val="150000"/>
              </a:lnSpc>
            </a:pPr>
            <a:r>
              <a:rPr lang="zh-CN" altLang="en-US" dirty="0"/>
              <a:t>中文网站：</a:t>
            </a:r>
            <a:r>
              <a:rPr lang="en-GB" altLang="zh-CN" dirty="0"/>
              <a:t>http://www.redis.cn/</a:t>
            </a:r>
            <a:r>
              <a:rPr lang="zh-CN" altLang="en-US" dirty="0"/>
              <a:t>，</a:t>
            </a:r>
            <a:r>
              <a:rPr lang="en-GB" altLang="zh-CN" dirty="0"/>
              <a:t>https://</a:t>
            </a:r>
            <a:r>
              <a:rPr lang="en-GB" altLang="zh-CN" dirty="0" err="1"/>
              <a:t>redis.com.cn</a:t>
            </a:r>
            <a:r>
              <a:rPr lang="en-GB" altLang="zh-CN" dirty="0"/>
              <a:t>/</a:t>
            </a:r>
            <a:r>
              <a:rPr lang="zh-CN" altLang="en-US" dirty="0"/>
              <a:t> </a:t>
            </a:r>
            <a:endParaRPr lang="en-US" altLang="zh-CN" dirty="0"/>
          </a:p>
          <a:p>
            <a:pPr>
              <a:lnSpc>
                <a:spcPct val="150000"/>
              </a:lnSpc>
            </a:pPr>
            <a:r>
              <a:rPr lang="zh-CN" altLang="en-US" dirty="0"/>
              <a:t>简易教程：</a:t>
            </a:r>
            <a:r>
              <a:rPr lang="en-US" altLang="zh-CN" dirty="0"/>
              <a:t>https://www.runoob.com/redis/redis-tutorial.html</a:t>
            </a:r>
            <a:endParaRPr lang="en-US" altLang="zh-CN" dirty="0">
              <a:hlinkClick r:id="rId16"/>
            </a:endParaRPr>
          </a:p>
          <a:p>
            <a:endParaRPr lang="en-US" altLang="zh-CN" dirty="0">
              <a:hlinkClick r:id="rId16"/>
            </a:endParaRPr>
          </a:p>
          <a:p>
            <a:pPr>
              <a:lnSpc>
                <a:spcPct val="150000"/>
              </a:lnSpc>
            </a:pPr>
            <a:r>
              <a:rPr lang="en-US" altLang="zh-CN" b="1" dirty="0"/>
              <a:t>Window </a:t>
            </a:r>
            <a:r>
              <a:rPr lang="zh-CN" altLang="en-US" b="1" dirty="0"/>
              <a:t>下安装</a:t>
            </a:r>
            <a:endParaRPr lang="zh-CN" altLang="en-US" b="1" dirty="0"/>
          </a:p>
          <a:p>
            <a:pPr latinLnBrk="1">
              <a:lnSpc>
                <a:spcPct val="150000"/>
              </a:lnSpc>
            </a:pPr>
            <a:r>
              <a:rPr lang="zh-CN" altLang="en-US" b="1" dirty="0"/>
              <a:t>下载地址：</a:t>
            </a:r>
            <a:r>
              <a:rPr lang="en-GB" altLang="zh-CN" u="sng" dirty="0">
                <a:hlinkClick r:id="rId17"/>
              </a:rPr>
              <a:t>https://github.com/MicrosoftArchive/redis/releases</a:t>
            </a:r>
            <a:endParaRPr lang="zh-CN" altLang="en-US" dirty="0"/>
          </a:p>
        </p:txBody>
      </p:sp>
      <p:pic>
        <p:nvPicPr>
          <p:cNvPr id="3" name="图片 2"/>
          <p:cNvPicPr>
            <a:picLocks noChangeAspect="1"/>
          </p:cNvPicPr>
          <p:nvPr/>
        </p:nvPicPr>
        <p:blipFill>
          <a:blip r:embed="rId18"/>
          <a:stretch>
            <a:fillRect/>
          </a:stretch>
        </p:blipFill>
        <p:spPr>
          <a:xfrm>
            <a:off x="8389856" y="4794249"/>
            <a:ext cx="3048000" cy="1016000"/>
          </a:xfrm>
          <a:prstGeom prst="rect">
            <a:avLst/>
          </a:prstGeom>
          <a:solidFill>
            <a:schemeClr val="bg1">
              <a:lumMod val="75000"/>
              <a:alpha val="83000"/>
            </a:schemeClr>
          </a:solidFill>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81483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2" name="文本框 1"/>
          <p:cNvSpPr txBox="1"/>
          <p:nvPr/>
        </p:nvSpPr>
        <p:spPr>
          <a:xfrm>
            <a:off x="168275" y="1353820"/>
            <a:ext cx="2907665" cy="5077460"/>
          </a:xfrm>
          <a:prstGeom prst="rect">
            <a:avLst/>
          </a:prstGeom>
          <a:noFill/>
        </p:spPr>
        <p:txBody>
          <a:bodyPr wrap="square" rtlCol="0">
            <a:spAutoFit/>
          </a:bodyPr>
          <a:lstStyle/>
          <a:p>
            <a:pPr>
              <a:lnSpc>
                <a:spcPct val="150000"/>
              </a:lnSpc>
            </a:pPr>
            <a:r>
              <a:rPr lang="zh-CN" altLang="en-US" dirty="0"/>
              <a:t>从字符串到任何二进制序列均可作为</a:t>
            </a:r>
            <a:r>
              <a:rPr lang="en-US" altLang="zh-CN" dirty="0"/>
              <a:t>Redis</a:t>
            </a:r>
            <a:r>
              <a:rPr lang="zh-CN" altLang="en-US" dirty="0"/>
              <a:t>的</a:t>
            </a:r>
            <a:r>
              <a:rPr lang="en-US" altLang="zh-CN" dirty="0">
                <a:solidFill>
                  <a:srgbClr val="FF0000"/>
                </a:solidFill>
              </a:rPr>
              <a:t>K</a:t>
            </a:r>
            <a:r>
              <a:rPr lang="zh-CN" altLang="en-US" dirty="0">
                <a:solidFill>
                  <a:srgbClr val="FF0000"/>
                </a:solidFill>
              </a:rPr>
              <a:t>ey</a:t>
            </a:r>
            <a:r>
              <a:rPr lang="zh-CN" altLang="en-US" dirty="0"/>
              <a:t>值</a:t>
            </a:r>
            <a:endParaRPr lang="zh-CN" altLang="en-US" dirty="0"/>
          </a:p>
          <a:p>
            <a:pPr>
              <a:lnSpc>
                <a:spcPct val="150000"/>
              </a:lnSpc>
            </a:pPr>
            <a:r>
              <a:rPr lang="zh-CN" altLang="en-US" dirty="0"/>
              <a:t> </a:t>
            </a:r>
            <a:endParaRPr lang="zh-CN" altLang="en-US" dirty="0"/>
          </a:p>
          <a:p>
            <a:pPr>
              <a:lnSpc>
                <a:spcPct val="150000"/>
              </a:lnSpc>
            </a:pPr>
            <a:r>
              <a:rPr lang="en-US" altLang="zh-CN" dirty="0"/>
              <a:t>Value</a:t>
            </a:r>
            <a:r>
              <a:rPr lang="zh-CN" altLang="en-US" dirty="0"/>
              <a:t>的</a:t>
            </a:r>
            <a:r>
              <a:rPr lang="en-US" altLang="zh-CN" dirty="0"/>
              <a:t>8</a:t>
            </a:r>
            <a:r>
              <a:rPr lang="zh-CN" altLang="en-US" dirty="0"/>
              <a:t>种数据类型</a:t>
            </a:r>
            <a:endParaRPr lang="en-US" altLang="zh-CN" dirty="0"/>
          </a:p>
          <a:p>
            <a:pPr>
              <a:lnSpc>
                <a:spcPct val="150000"/>
              </a:lnSpc>
            </a:pPr>
            <a:r>
              <a:rPr lang="zh-CN" altLang="en-US" dirty="0">
                <a:hlinkClick r:id="rId1"/>
              </a:rPr>
              <a:t> 字符串（</a:t>
            </a:r>
            <a:r>
              <a:rPr lang="en-GB" altLang="zh-CN" dirty="0">
                <a:hlinkClick r:id="rId1"/>
              </a:rPr>
              <a:t>strings</a:t>
            </a:r>
            <a:r>
              <a:rPr lang="zh-CN" altLang="en-GB" dirty="0">
                <a:hlinkClick r:id="rId1"/>
              </a:rPr>
              <a:t>）</a:t>
            </a:r>
            <a:endParaRPr lang="en-US" altLang="zh-CN" dirty="0"/>
          </a:p>
          <a:p>
            <a:pPr>
              <a:lnSpc>
                <a:spcPct val="150000"/>
              </a:lnSpc>
            </a:pPr>
            <a:r>
              <a:rPr lang="zh-CN" altLang="en-GB" dirty="0"/>
              <a:t> </a:t>
            </a:r>
            <a:r>
              <a:rPr lang="zh-CN" altLang="en-US" dirty="0">
                <a:hlinkClick r:id="rId2"/>
              </a:rPr>
              <a:t>散列（</a:t>
            </a:r>
            <a:r>
              <a:rPr lang="en-GB" altLang="zh-CN" dirty="0">
                <a:hlinkClick r:id="rId2"/>
              </a:rPr>
              <a:t>hashes</a:t>
            </a:r>
            <a:r>
              <a:rPr lang="zh-CN" altLang="en-GB" dirty="0">
                <a:hlinkClick r:id="rId2"/>
              </a:rPr>
              <a:t>）</a:t>
            </a:r>
            <a:endParaRPr lang="en-US" altLang="zh-CN" dirty="0"/>
          </a:p>
          <a:p>
            <a:pPr>
              <a:lnSpc>
                <a:spcPct val="150000"/>
              </a:lnSpc>
            </a:pPr>
            <a:r>
              <a:rPr lang="zh-CN" altLang="en-GB" dirty="0"/>
              <a:t> </a:t>
            </a:r>
            <a:r>
              <a:rPr lang="zh-CN" altLang="en-US" dirty="0">
                <a:hlinkClick r:id="rId3"/>
              </a:rPr>
              <a:t>列表（</a:t>
            </a:r>
            <a:r>
              <a:rPr lang="en-GB" altLang="zh-CN" dirty="0">
                <a:hlinkClick r:id="rId3"/>
              </a:rPr>
              <a:t>lists</a:t>
            </a:r>
            <a:r>
              <a:rPr lang="zh-CN" altLang="en-GB" dirty="0">
                <a:hlinkClick r:id="rId3"/>
              </a:rPr>
              <a:t>）</a:t>
            </a:r>
            <a:endParaRPr lang="en-US" altLang="zh-CN" dirty="0"/>
          </a:p>
          <a:p>
            <a:pPr>
              <a:lnSpc>
                <a:spcPct val="150000"/>
              </a:lnSpc>
            </a:pPr>
            <a:r>
              <a:rPr lang="zh-CN" altLang="en-GB" dirty="0"/>
              <a:t> </a:t>
            </a:r>
            <a:r>
              <a:rPr lang="zh-CN" altLang="en-US" dirty="0">
                <a:hlinkClick r:id="rId4"/>
              </a:rPr>
              <a:t>集合（</a:t>
            </a:r>
            <a:r>
              <a:rPr lang="en-GB" altLang="zh-CN" dirty="0">
                <a:hlinkClick r:id="rId4"/>
              </a:rPr>
              <a:t>sets</a:t>
            </a:r>
            <a:r>
              <a:rPr lang="zh-CN" altLang="en-GB" dirty="0">
                <a:hlinkClick r:id="rId4"/>
              </a:rPr>
              <a:t>）</a:t>
            </a:r>
            <a:endParaRPr lang="en-US" altLang="zh-CN" dirty="0"/>
          </a:p>
          <a:p>
            <a:pPr>
              <a:lnSpc>
                <a:spcPct val="150000"/>
              </a:lnSpc>
            </a:pPr>
            <a:r>
              <a:rPr lang="zh-CN" altLang="en-GB" dirty="0"/>
              <a:t> </a:t>
            </a:r>
            <a:r>
              <a:rPr lang="zh-CN" altLang="en-US" dirty="0">
                <a:hlinkClick r:id="rId5"/>
              </a:rPr>
              <a:t>有序集合（</a:t>
            </a:r>
            <a:r>
              <a:rPr lang="en-GB" altLang="zh-CN" dirty="0">
                <a:hlinkClick r:id="rId5"/>
              </a:rPr>
              <a:t>sorted sets</a:t>
            </a:r>
            <a:r>
              <a:rPr lang="zh-CN" altLang="en-GB" dirty="0">
                <a:hlinkClick r:id="rId5"/>
              </a:rPr>
              <a:t>）</a:t>
            </a:r>
            <a:endParaRPr lang="en-US" altLang="zh-CN" dirty="0"/>
          </a:p>
          <a:p>
            <a:pPr>
              <a:lnSpc>
                <a:spcPct val="150000"/>
              </a:lnSpc>
            </a:pPr>
            <a:r>
              <a:rPr lang="zh-CN" altLang="en-US" dirty="0"/>
              <a:t> </a:t>
            </a:r>
            <a:r>
              <a:rPr lang="en-GB" altLang="zh-CN" dirty="0">
                <a:hlinkClick r:id="rId6"/>
              </a:rPr>
              <a:t>bitmaps</a:t>
            </a:r>
            <a:endParaRPr lang="en-GB" altLang="zh-CN" dirty="0"/>
          </a:p>
          <a:p>
            <a:pPr>
              <a:lnSpc>
                <a:spcPct val="150000"/>
              </a:lnSpc>
            </a:pPr>
            <a:r>
              <a:rPr lang="zh-CN" altLang="en-US" dirty="0">
                <a:hlinkClick r:id="rId7"/>
              </a:rPr>
              <a:t> </a:t>
            </a:r>
            <a:r>
              <a:rPr lang="en-GB" altLang="zh-CN" dirty="0">
                <a:hlinkClick r:id="rId7"/>
              </a:rPr>
              <a:t>hyperloglogs</a:t>
            </a:r>
            <a:r>
              <a:rPr lang="en-GB" altLang="zh-CN" dirty="0"/>
              <a:t> </a:t>
            </a:r>
            <a:endParaRPr lang="en-US" altLang="zh-CN" dirty="0"/>
          </a:p>
          <a:p>
            <a:pPr>
              <a:lnSpc>
                <a:spcPct val="150000"/>
              </a:lnSpc>
            </a:pPr>
            <a:r>
              <a:rPr lang="zh-CN" altLang="en-US" dirty="0"/>
              <a:t> </a:t>
            </a:r>
            <a:r>
              <a:rPr lang="zh-CN" altLang="en-US" dirty="0">
                <a:hlinkClick r:id="rId8"/>
              </a:rPr>
              <a:t>地理空间（</a:t>
            </a:r>
            <a:r>
              <a:rPr lang="en-GB" altLang="zh-CN" dirty="0">
                <a:hlinkClick r:id="rId8"/>
              </a:rPr>
              <a:t>geospatial</a:t>
            </a:r>
            <a:r>
              <a:rPr lang="zh-CN" altLang="en-GB" dirty="0">
                <a:hlinkClick r:id="rId8"/>
              </a:rPr>
              <a:t>）</a:t>
            </a:r>
            <a:r>
              <a:rPr lang="en-GB" altLang="zh-CN" dirty="0"/>
              <a:t> </a:t>
            </a:r>
            <a:endParaRPr lang="en-US" altLang="zh-CN" dirty="0"/>
          </a:p>
        </p:txBody>
      </p:sp>
      <p:pic>
        <p:nvPicPr>
          <p:cNvPr id="4" name="图片 3"/>
          <p:cNvPicPr>
            <a:picLocks noChangeAspect="1"/>
          </p:cNvPicPr>
          <p:nvPr/>
        </p:nvPicPr>
        <p:blipFill>
          <a:blip r:embed="rId9"/>
          <a:stretch>
            <a:fillRect/>
          </a:stretch>
        </p:blipFill>
        <p:spPr>
          <a:xfrm>
            <a:off x="3286125" y="1138555"/>
            <a:ext cx="8314690" cy="5530850"/>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81483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3" name="图片 2"/>
          <p:cNvPicPr>
            <a:picLocks noChangeAspect="1"/>
          </p:cNvPicPr>
          <p:nvPr/>
        </p:nvPicPr>
        <p:blipFill>
          <a:blip r:embed="rId1"/>
          <a:stretch>
            <a:fillRect/>
          </a:stretch>
        </p:blipFill>
        <p:spPr>
          <a:xfrm>
            <a:off x="6740165" y="1250810"/>
            <a:ext cx="4997700" cy="5418653"/>
          </a:xfrm>
          <a:prstGeom prst="rect">
            <a:avLst/>
          </a:prstGeom>
        </p:spPr>
      </p:pic>
      <p:sp>
        <p:nvSpPr>
          <p:cNvPr id="5" name="矩形 4"/>
          <p:cNvSpPr/>
          <p:nvPr/>
        </p:nvSpPr>
        <p:spPr>
          <a:xfrm>
            <a:off x="256095" y="1250810"/>
            <a:ext cx="6096000" cy="2949462"/>
          </a:xfrm>
          <a:prstGeom prst="rect">
            <a:avLst/>
          </a:prstGeom>
        </p:spPr>
        <p:txBody>
          <a:bodyPr>
            <a:spAutoFit/>
          </a:bodyPr>
          <a:lstStyle/>
          <a:p>
            <a:pPr>
              <a:lnSpc>
                <a:spcPct val="150000"/>
              </a:lnSpc>
            </a:pPr>
            <a:r>
              <a:rPr lang="en-US" altLang="zh-CN" dirty="0">
                <a:solidFill>
                  <a:srgbClr val="333333"/>
                </a:solidFill>
                <a:latin typeface="Helvetica Neue" panose="02000503000000020004" pitchFamily="2" charset="0"/>
              </a:rPr>
              <a:t>Redis </a:t>
            </a:r>
            <a:r>
              <a:rPr lang="zh-CN" altLang="en-US" dirty="0">
                <a:solidFill>
                  <a:srgbClr val="333333"/>
                </a:solidFill>
                <a:latin typeface="Helvetica Neue" panose="02000503000000020004" pitchFamily="2" charset="0"/>
              </a:rPr>
              <a:t>是</a:t>
            </a:r>
            <a:r>
              <a:rPr lang="en-US" altLang="zh-CN" dirty="0">
                <a:solidFill>
                  <a:srgbClr val="333333"/>
                </a:solidFill>
                <a:latin typeface="Helvetica Neue" panose="02000503000000020004" pitchFamily="2" charset="0"/>
              </a:rPr>
              <a:t>Key-Value</a:t>
            </a:r>
            <a:r>
              <a:rPr lang="zh-CN" altLang="en-US" dirty="0">
                <a:solidFill>
                  <a:srgbClr val="333333"/>
                </a:solidFill>
                <a:latin typeface="Helvetica Neue" panose="02000503000000020004" pitchFamily="2" charset="0"/>
              </a:rPr>
              <a:t>数据结构存储系统，右侧是</a:t>
            </a:r>
            <a:r>
              <a:rPr lang="en-US" altLang="zh-CN" dirty="0">
                <a:solidFill>
                  <a:srgbClr val="333333"/>
                </a:solidFill>
                <a:latin typeface="Helvetica Neue" panose="02000503000000020004" pitchFamily="2" charset="0"/>
              </a:rPr>
              <a:t>Key</a:t>
            </a:r>
            <a:r>
              <a:rPr lang="zh-CN" altLang="en-US" dirty="0">
                <a:solidFill>
                  <a:srgbClr val="333333"/>
                </a:solidFill>
                <a:latin typeface="Helvetica Neue" panose="02000503000000020004" pitchFamily="2" charset="0"/>
              </a:rPr>
              <a:t>相关的操作命令</a:t>
            </a:r>
            <a:endParaRPr lang="en-US" altLang="zh-CN" dirty="0">
              <a:solidFill>
                <a:srgbClr val="333333"/>
              </a:solidFill>
              <a:latin typeface="Helvetica Neue" panose="02000503000000020004" pitchFamily="2" charset="0"/>
            </a:endParaRPr>
          </a:p>
          <a:p>
            <a:pPr>
              <a:lnSpc>
                <a:spcPct val="150000"/>
              </a:lnSpc>
            </a:pPr>
            <a:r>
              <a:rPr lang="en-GB" altLang="zh-CN" dirty="0"/>
              <a:t> </a:t>
            </a:r>
            <a:r>
              <a:rPr lang="en-GB" altLang="zh-CN" dirty="0">
                <a:solidFill>
                  <a:srgbClr val="FF0000"/>
                </a:solidFill>
                <a:hlinkClick r:id="rId2"/>
              </a:rPr>
              <a:t>KEYS</a:t>
            </a:r>
            <a:r>
              <a:rPr lang="en-GB" altLang="zh-CN" dirty="0"/>
              <a:t> </a:t>
            </a:r>
            <a:r>
              <a:rPr lang="zh-CN" altLang="en-US" dirty="0"/>
              <a:t>命令用于查找所有符合给定模式 </a:t>
            </a:r>
            <a:r>
              <a:rPr lang="en-GB" altLang="zh-CN" dirty="0"/>
              <a:t>pattern </a:t>
            </a:r>
            <a:r>
              <a:rPr lang="zh-CN" altLang="en-US" dirty="0"/>
              <a:t>的 </a:t>
            </a:r>
            <a:r>
              <a:rPr lang="en-GB" altLang="zh-CN" dirty="0"/>
              <a:t>key </a:t>
            </a:r>
            <a:r>
              <a:rPr lang="zh-CN" altLang="en-GB" dirty="0"/>
              <a:t>。</a:t>
            </a:r>
            <a:endParaRPr lang="en-US" altLang="zh-CN" dirty="0"/>
          </a:p>
          <a:p>
            <a:pPr>
              <a:lnSpc>
                <a:spcPct val="150000"/>
              </a:lnSpc>
            </a:pPr>
            <a:r>
              <a:rPr lang="zh-CN" altLang="en-US" dirty="0"/>
              <a:t>尽管这个操作的时间复杂度是 </a:t>
            </a:r>
            <a:r>
              <a:rPr lang="en-US" altLang="zh-CN" dirty="0"/>
              <a:t>O(N), </a:t>
            </a:r>
            <a:r>
              <a:rPr lang="zh-CN" altLang="en-US" dirty="0"/>
              <a:t>但是常量时间相当小。例如，在一个普通笔记本上跑 </a:t>
            </a:r>
            <a:r>
              <a:rPr lang="en-US" altLang="zh-CN" dirty="0"/>
              <a:t>Redis</a:t>
            </a:r>
            <a:r>
              <a:rPr lang="zh-CN" altLang="en-US" dirty="0"/>
              <a:t>，扫描 </a:t>
            </a:r>
            <a:r>
              <a:rPr lang="en-US" altLang="zh-CN" dirty="0"/>
              <a:t>100 </a:t>
            </a:r>
            <a:r>
              <a:rPr lang="zh-CN" altLang="en-US" dirty="0"/>
              <a:t>万个 </a:t>
            </a:r>
            <a:r>
              <a:rPr lang="en-US" altLang="zh-CN" dirty="0"/>
              <a:t>key </a:t>
            </a:r>
            <a:r>
              <a:rPr lang="zh-CN" altLang="en-US" dirty="0"/>
              <a:t>只要</a:t>
            </a:r>
            <a:r>
              <a:rPr lang="en-US" altLang="zh-CN" dirty="0"/>
              <a:t>40</a:t>
            </a:r>
            <a:r>
              <a:rPr lang="zh-CN" altLang="en-US" dirty="0"/>
              <a:t>毫秒。</a:t>
            </a:r>
            <a:endParaRPr lang="zh-CN" altLang="en-US" dirty="0"/>
          </a:p>
          <a:p>
            <a:pPr>
              <a:lnSpc>
                <a:spcPct val="150000"/>
              </a:lnSpc>
            </a:pPr>
            <a:endParaRPr lang="zh-CN" altLang="en-US" dirty="0"/>
          </a:p>
        </p:txBody>
      </p:sp>
      <p:pic>
        <p:nvPicPr>
          <p:cNvPr id="8" name="图片 7"/>
          <p:cNvPicPr>
            <a:picLocks noChangeAspect="1"/>
          </p:cNvPicPr>
          <p:nvPr/>
        </p:nvPicPr>
        <p:blipFill>
          <a:blip r:embed="rId3"/>
          <a:stretch>
            <a:fillRect/>
          </a:stretch>
        </p:blipFill>
        <p:spPr>
          <a:xfrm>
            <a:off x="844550" y="3761163"/>
            <a:ext cx="5054600" cy="2908300"/>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81483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pic>
        <p:nvPicPr>
          <p:cNvPr id="3" name="图片 2"/>
          <p:cNvPicPr>
            <a:picLocks noChangeAspect="1"/>
          </p:cNvPicPr>
          <p:nvPr/>
        </p:nvPicPr>
        <p:blipFill>
          <a:blip r:embed="rId1"/>
          <a:stretch>
            <a:fillRect/>
          </a:stretch>
        </p:blipFill>
        <p:spPr>
          <a:xfrm>
            <a:off x="6740165" y="1250810"/>
            <a:ext cx="4997700" cy="5418653"/>
          </a:xfrm>
          <a:prstGeom prst="rect">
            <a:avLst/>
          </a:prstGeom>
        </p:spPr>
      </p:pic>
      <p:sp>
        <p:nvSpPr>
          <p:cNvPr id="5" name="矩形 4"/>
          <p:cNvSpPr/>
          <p:nvPr/>
        </p:nvSpPr>
        <p:spPr>
          <a:xfrm>
            <a:off x="256095" y="1250810"/>
            <a:ext cx="6096000" cy="3368358"/>
          </a:xfrm>
          <a:prstGeom prst="rect">
            <a:avLst/>
          </a:prstGeom>
        </p:spPr>
        <p:txBody>
          <a:bodyPr>
            <a:spAutoFit/>
          </a:bodyPr>
          <a:lstStyle/>
          <a:p>
            <a:pPr>
              <a:lnSpc>
                <a:spcPct val="150000"/>
              </a:lnSpc>
            </a:pPr>
            <a:r>
              <a:rPr lang="en-US" altLang="zh-CN" dirty="0">
                <a:solidFill>
                  <a:srgbClr val="333333"/>
                </a:solidFill>
                <a:latin typeface="Helvetica Neue" panose="02000503000000020004" pitchFamily="2" charset="0"/>
              </a:rPr>
              <a:t>Redis </a:t>
            </a:r>
            <a:r>
              <a:rPr lang="zh-CN" altLang="en-US" dirty="0">
                <a:solidFill>
                  <a:srgbClr val="333333"/>
                </a:solidFill>
                <a:latin typeface="Helvetica Neue" panose="02000503000000020004" pitchFamily="2" charset="0"/>
              </a:rPr>
              <a:t>是</a:t>
            </a:r>
            <a:r>
              <a:rPr lang="en-US" altLang="zh-CN" dirty="0">
                <a:solidFill>
                  <a:srgbClr val="333333"/>
                </a:solidFill>
                <a:latin typeface="Helvetica Neue" panose="02000503000000020004" pitchFamily="2" charset="0"/>
              </a:rPr>
              <a:t>Key-Value</a:t>
            </a:r>
            <a:r>
              <a:rPr lang="zh-CN" altLang="en-US" dirty="0">
                <a:solidFill>
                  <a:srgbClr val="333333"/>
                </a:solidFill>
                <a:latin typeface="Helvetica Neue" panose="02000503000000020004" pitchFamily="2" charset="0"/>
              </a:rPr>
              <a:t>数据结构存储系统，右侧是</a:t>
            </a:r>
            <a:r>
              <a:rPr lang="en-US" altLang="zh-CN" dirty="0">
                <a:solidFill>
                  <a:srgbClr val="333333"/>
                </a:solidFill>
                <a:latin typeface="Helvetica Neue" panose="02000503000000020004" pitchFamily="2" charset="0"/>
              </a:rPr>
              <a:t>Key</a:t>
            </a:r>
            <a:r>
              <a:rPr lang="zh-CN" altLang="en-US" dirty="0">
                <a:solidFill>
                  <a:srgbClr val="333333"/>
                </a:solidFill>
                <a:latin typeface="Helvetica Neue" panose="02000503000000020004" pitchFamily="2" charset="0"/>
              </a:rPr>
              <a:t>相关的操作命令</a:t>
            </a:r>
            <a:endParaRPr lang="en-US" altLang="zh-CN" dirty="0">
              <a:solidFill>
                <a:srgbClr val="333333"/>
              </a:solidFill>
              <a:latin typeface="Helvetica Neue" panose="02000503000000020004" pitchFamily="2" charset="0"/>
            </a:endParaRPr>
          </a:p>
          <a:p>
            <a:pPr>
              <a:lnSpc>
                <a:spcPct val="150000"/>
              </a:lnSpc>
            </a:pPr>
            <a:r>
              <a:rPr lang="en-GB" altLang="zh-CN" dirty="0">
                <a:solidFill>
                  <a:srgbClr val="FF0000"/>
                </a:solidFill>
              </a:rPr>
              <a:t>Expire</a:t>
            </a:r>
            <a:r>
              <a:rPr lang="en-GB" altLang="zh-CN" dirty="0"/>
              <a:t> </a:t>
            </a:r>
            <a:r>
              <a:rPr lang="zh-CN" altLang="en-US" dirty="0"/>
              <a:t>命令设置 </a:t>
            </a:r>
            <a:r>
              <a:rPr lang="en-GB" altLang="zh-CN" dirty="0"/>
              <a:t>key </a:t>
            </a:r>
            <a:r>
              <a:rPr lang="zh-CN" altLang="en-US" dirty="0"/>
              <a:t>的过期时间（</a:t>
            </a:r>
            <a:r>
              <a:rPr lang="en-GB" altLang="zh-CN" dirty="0"/>
              <a:t>seconds</a:t>
            </a:r>
            <a:r>
              <a:rPr lang="zh-CN" altLang="en-GB" dirty="0"/>
              <a:t>）。 </a:t>
            </a:r>
            <a:r>
              <a:rPr lang="zh-CN" altLang="en-US" dirty="0"/>
              <a:t>设置的时间过期后，</a:t>
            </a:r>
            <a:r>
              <a:rPr lang="en-GB" altLang="zh-CN" dirty="0"/>
              <a:t>key </a:t>
            </a:r>
            <a:r>
              <a:rPr lang="zh-CN" altLang="en-US" dirty="0"/>
              <a:t>会被自动删除。带有超时时间的 </a:t>
            </a:r>
            <a:r>
              <a:rPr lang="en-GB" altLang="zh-CN" dirty="0"/>
              <a:t>key </a:t>
            </a:r>
            <a:r>
              <a:rPr lang="zh-CN" altLang="en-US" dirty="0"/>
              <a:t>通常被称为易失的</a:t>
            </a:r>
            <a:r>
              <a:rPr lang="en-US" altLang="zh-CN" dirty="0"/>
              <a:t>(</a:t>
            </a:r>
            <a:r>
              <a:rPr lang="en-GB" altLang="zh-CN" i="1" dirty="0"/>
              <a:t>volatile</a:t>
            </a:r>
            <a:r>
              <a:rPr lang="en-GB" altLang="zh-CN" dirty="0"/>
              <a:t>)</a:t>
            </a:r>
            <a:r>
              <a:rPr lang="zh-CN" altLang="en-GB" dirty="0"/>
              <a:t>。</a:t>
            </a:r>
            <a:r>
              <a:rPr lang="zh-CN" altLang="en-US" dirty="0">
                <a:solidFill>
                  <a:srgbClr val="FF0000"/>
                </a:solidFill>
              </a:rPr>
              <a:t>超时时间只能使用删除 </a:t>
            </a:r>
            <a:r>
              <a:rPr lang="en-GB" altLang="zh-CN" dirty="0">
                <a:solidFill>
                  <a:srgbClr val="FF0000"/>
                </a:solidFill>
              </a:rPr>
              <a:t>key </a:t>
            </a:r>
            <a:r>
              <a:rPr lang="zh-CN" altLang="en-US" dirty="0">
                <a:solidFill>
                  <a:srgbClr val="FF0000"/>
                </a:solidFill>
              </a:rPr>
              <a:t>或者覆盖 </a:t>
            </a:r>
            <a:r>
              <a:rPr lang="en-GB" altLang="zh-CN" dirty="0">
                <a:solidFill>
                  <a:srgbClr val="FF0000"/>
                </a:solidFill>
              </a:rPr>
              <a:t>key </a:t>
            </a:r>
            <a:r>
              <a:rPr lang="zh-CN" altLang="en-US" dirty="0">
                <a:solidFill>
                  <a:srgbClr val="FF0000"/>
                </a:solidFill>
              </a:rPr>
              <a:t>的命令清除</a:t>
            </a:r>
            <a:r>
              <a:rPr lang="zh-CN" altLang="en-US" dirty="0"/>
              <a:t>，包括 </a:t>
            </a:r>
            <a:r>
              <a:rPr lang="en-GB" altLang="zh-CN" dirty="0"/>
              <a:t>DEL, SET, GETSET </a:t>
            </a:r>
            <a:r>
              <a:rPr lang="zh-CN" altLang="en-US" dirty="0"/>
              <a:t>和所有的 *</a:t>
            </a:r>
            <a:r>
              <a:rPr lang="en-GB" altLang="zh-CN" dirty="0"/>
              <a:t>STORE </a:t>
            </a:r>
            <a:r>
              <a:rPr lang="zh-CN" altLang="en-US" dirty="0"/>
              <a:t>命令。 对于修改 </a:t>
            </a:r>
            <a:r>
              <a:rPr lang="en-GB" altLang="zh-CN" dirty="0"/>
              <a:t>key </a:t>
            </a:r>
            <a:r>
              <a:rPr lang="zh-CN" altLang="en-US" dirty="0"/>
              <a:t>中存储的值，而不是用新值替换旧值的命令，不会修改超时时间。</a:t>
            </a:r>
            <a:endParaRPr lang="zh-CN" altLang="en-US" dirty="0"/>
          </a:p>
        </p:txBody>
      </p:sp>
      <p:pic>
        <p:nvPicPr>
          <p:cNvPr id="4" name="图片 3"/>
          <p:cNvPicPr>
            <a:picLocks noChangeAspect="1"/>
          </p:cNvPicPr>
          <p:nvPr/>
        </p:nvPicPr>
        <p:blipFill>
          <a:blip r:embed="rId2"/>
          <a:stretch>
            <a:fillRect/>
          </a:stretch>
        </p:blipFill>
        <p:spPr>
          <a:xfrm>
            <a:off x="1593129" y="4596031"/>
            <a:ext cx="2903456" cy="2258243"/>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81483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6" name="矩形 5"/>
          <p:cNvSpPr/>
          <p:nvPr/>
        </p:nvSpPr>
        <p:spPr>
          <a:xfrm>
            <a:off x="4939646" y="5757026"/>
            <a:ext cx="6825007" cy="871970"/>
          </a:xfrm>
          <a:prstGeom prst="rect">
            <a:avLst/>
          </a:prstGeom>
        </p:spPr>
        <p:txBody>
          <a:bodyPr wrap="square">
            <a:spAutoFit/>
          </a:bodyPr>
          <a:lstStyle/>
          <a:p>
            <a:pPr>
              <a:lnSpc>
                <a:spcPct val="150000"/>
              </a:lnSpc>
            </a:pPr>
            <a:r>
              <a:rPr lang="zh-CN" altLang="en-US" dirty="0">
                <a:hlinkClick r:id="rId1"/>
              </a:rPr>
              <a:t>参考规范：https://developer.aliyun.com/article/531067</a:t>
            </a:r>
            <a:endParaRPr lang="en-US" altLang="zh-CN" dirty="0"/>
          </a:p>
          <a:p>
            <a:pPr>
              <a:lnSpc>
                <a:spcPct val="150000"/>
              </a:lnSpc>
            </a:pPr>
            <a:r>
              <a:rPr lang="en-US" altLang="zh-CN" dirty="0">
                <a:hlinkClick r:id="rId2"/>
              </a:rPr>
              <a:t>https://cloud.tencent.com/developer/article/1551803</a:t>
            </a:r>
            <a:endParaRPr lang="en-US" altLang="zh-CN" dirty="0"/>
          </a:p>
        </p:txBody>
      </p:sp>
      <p:sp>
        <p:nvSpPr>
          <p:cNvPr id="7" name="矩形 6"/>
          <p:cNvSpPr/>
          <p:nvPr/>
        </p:nvSpPr>
        <p:spPr>
          <a:xfrm>
            <a:off x="262543" y="1259169"/>
            <a:ext cx="11351280" cy="5031186"/>
          </a:xfrm>
          <a:prstGeom prst="rect">
            <a:avLst/>
          </a:prstGeom>
        </p:spPr>
        <p:txBody>
          <a:bodyPr wrap="square">
            <a:spAutoFit/>
          </a:bodyPr>
          <a:lstStyle/>
          <a:p>
            <a:pPr>
              <a:lnSpc>
                <a:spcPct val="150000"/>
              </a:lnSpc>
            </a:pPr>
            <a:r>
              <a:rPr lang="en-US" altLang="zh-CN" dirty="0"/>
              <a:t>R</a:t>
            </a:r>
            <a:r>
              <a:rPr lang="en-GB" altLang="zh-CN" dirty="0" err="1"/>
              <a:t>edis</a:t>
            </a:r>
            <a:r>
              <a:rPr lang="en-GB" altLang="zh-CN" dirty="0"/>
              <a:t> key</a:t>
            </a:r>
            <a:r>
              <a:rPr lang="zh-CN" altLang="en-US" dirty="0"/>
              <a:t>命名规范：简洁，高效，可维护</a:t>
            </a:r>
            <a:endParaRPr lang="en-US" altLang="zh-CN" dirty="0"/>
          </a:p>
          <a:p>
            <a:pPr>
              <a:lnSpc>
                <a:spcPct val="150000"/>
              </a:lnSpc>
            </a:pPr>
            <a:r>
              <a:rPr lang="zh-CN" altLang="en-US" b="1" dirty="0">
                <a:solidFill>
                  <a:srgbClr val="333333"/>
                </a:solidFill>
                <a:latin typeface="+mn-ea"/>
                <a:ea typeface="+mn-ea"/>
              </a:rPr>
              <a:t>命名风格</a:t>
            </a:r>
            <a:endParaRPr lang="en-US" altLang="zh-CN" b="1" dirty="0">
              <a:solidFill>
                <a:srgbClr val="333333"/>
              </a:solidFill>
              <a:latin typeface="+mn-ea"/>
              <a:ea typeface="+mn-ea"/>
            </a:endParaRPr>
          </a:p>
          <a:p>
            <a:pPr marL="285750" indent="-285750">
              <a:lnSpc>
                <a:spcPct val="150000"/>
              </a:lnSpc>
              <a:buFont typeface="Arial" panose="020B0604020202090204" pitchFamily="34" charset="0"/>
              <a:buChar char="•"/>
            </a:pPr>
            <a:r>
              <a:rPr lang="en-US" altLang="zh-CN" dirty="0">
                <a:solidFill>
                  <a:srgbClr val="333333"/>
                </a:solidFill>
                <a:latin typeface="+mn-ea"/>
                <a:ea typeface="+mn-ea"/>
              </a:rPr>
              <a:t>Redis key</a:t>
            </a:r>
            <a:r>
              <a:rPr lang="zh-CN" altLang="en-US" dirty="0">
                <a:solidFill>
                  <a:srgbClr val="333333"/>
                </a:solidFill>
                <a:latin typeface="+mn-ea"/>
                <a:ea typeface="+mn-ea"/>
              </a:rPr>
              <a:t>命名需具有可读性以及可管理性，不该使用含义不清的</a:t>
            </a:r>
            <a:r>
              <a:rPr lang="en-US" altLang="zh-CN" dirty="0">
                <a:solidFill>
                  <a:srgbClr val="333333"/>
                </a:solidFill>
                <a:latin typeface="+mn-ea"/>
                <a:ea typeface="+mn-ea"/>
              </a:rPr>
              <a:t>key</a:t>
            </a:r>
            <a:r>
              <a:rPr lang="zh-CN" altLang="en-US" dirty="0">
                <a:solidFill>
                  <a:srgbClr val="333333"/>
                </a:solidFill>
                <a:latin typeface="+mn-ea"/>
                <a:ea typeface="+mn-ea"/>
              </a:rPr>
              <a:t>以及特别长的</a:t>
            </a:r>
            <a:r>
              <a:rPr lang="en-US" altLang="zh-CN" dirty="0">
                <a:solidFill>
                  <a:srgbClr val="333333"/>
                </a:solidFill>
                <a:latin typeface="+mn-ea"/>
                <a:ea typeface="+mn-ea"/>
              </a:rPr>
              <a:t>key</a:t>
            </a:r>
            <a:r>
              <a:rPr lang="zh-CN" altLang="en-US" dirty="0">
                <a:solidFill>
                  <a:srgbClr val="333333"/>
                </a:solidFill>
                <a:latin typeface="+mn-ea"/>
                <a:ea typeface="+mn-ea"/>
              </a:rPr>
              <a:t>名；</a:t>
            </a:r>
            <a:endParaRPr lang="zh-CN" altLang="en-US" dirty="0">
              <a:solidFill>
                <a:srgbClr val="333333"/>
              </a:solidFill>
              <a:latin typeface="+mn-ea"/>
              <a:ea typeface="+mn-ea"/>
            </a:endParaRPr>
          </a:p>
          <a:p>
            <a:pPr marL="285750" indent="-285750">
              <a:lnSpc>
                <a:spcPct val="150000"/>
              </a:lnSpc>
              <a:buFont typeface="Arial" panose="020B0604020202090204" pitchFamily="34" charset="0"/>
              <a:buChar char="•"/>
            </a:pPr>
            <a:r>
              <a:rPr lang="zh-CN" altLang="en-US" dirty="0">
                <a:solidFill>
                  <a:srgbClr val="333333"/>
                </a:solidFill>
                <a:latin typeface="+mn-ea"/>
                <a:ea typeface="+mn-ea"/>
              </a:rPr>
              <a:t>以英文字母开头，命名中只能出现小写字母、数字、英文点号</a:t>
            </a:r>
            <a:r>
              <a:rPr lang="en-US" altLang="zh-CN" dirty="0">
                <a:solidFill>
                  <a:srgbClr val="333333"/>
                </a:solidFill>
                <a:latin typeface="+mn-ea"/>
                <a:ea typeface="+mn-ea"/>
              </a:rPr>
              <a:t>(.)</a:t>
            </a:r>
            <a:r>
              <a:rPr lang="zh-CN" altLang="en-US" dirty="0">
                <a:solidFill>
                  <a:srgbClr val="333333"/>
                </a:solidFill>
                <a:latin typeface="+mn-ea"/>
                <a:ea typeface="+mn-ea"/>
              </a:rPr>
              <a:t>和英文半角冒号</a:t>
            </a:r>
            <a:r>
              <a:rPr lang="en-US" altLang="zh-CN" dirty="0">
                <a:solidFill>
                  <a:srgbClr val="333333"/>
                </a:solidFill>
                <a:latin typeface="+mn-ea"/>
                <a:ea typeface="+mn-ea"/>
              </a:rPr>
              <a:t>(:)</a:t>
            </a:r>
            <a:r>
              <a:rPr lang="zh-CN" altLang="en-US" dirty="0">
                <a:solidFill>
                  <a:srgbClr val="333333"/>
                </a:solidFill>
                <a:latin typeface="+mn-ea"/>
                <a:ea typeface="+mn-ea"/>
              </a:rPr>
              <a:t>；</a:t>
            </a:r>
            <a:endParaRPr lang="zh-CN" altLang="en-US" dirty="0">
              <a:solidFill>
                <a:srgbClr val="333333"/>
              </a:solidFill>
              <a:latin typeface="+mn-ea"/>
              <a:ea typeface="+mn-ea"/>
            </a:endParaRPr>
          </a:p>
          <a:p>
            <a:pPr marL="285750" indent="-285750">
              <a:lnSpc>
                <a:spcPct val="150000"/>
              </a:lnSpc>
              <a:buFont typeface="Arial" panose="020B0604020202090204" pitchFamily="34" charset="0"/>
              <a:buChar char="•"/>
            </a:pPr>
            <a:r>
              <a:rPr lang="zh-CN" altLang="en-US" dirty="0">
                <a:solidFill>
                  <a:srgbClr val="333333"/>
                </a:solidFill>
                <a:latin typeface="+mn-ea"/>
                <a:ea typeface="+mn-ea"/>
              </a:rPr>
              <a:t>不要包含特殊字符，如下划线、空格、换行、单双引号以及其他转义字符；</a:t>
            </a:r>
            <a:endParaRPr lang="en-US" altLang="zh-CN" dirty="0">
              <a:solidFill>
                <a:srgbClr val="333333"/>
              </a:solidFill>
              <a:latin typeface="+mn-ea"/>
              <a:ea typeface="+mn-ea"/>
            </a:endParaRPr>
          </a:p>
          <a:p>
            <a:pPr>
              <a:lnSpc>
                <a:spcPct val="150000"/>
              </a:lnSpc>
            </a:pPr>
            <a:r>
              <a:rPr lang="zh-CN" altLang="en-US" b="1" dirty="0"/>
              <a:t>命名规范</a:t>
            </a:r>
            <a:r>
              <a:rPr lang="zh-CN" altLang="en-US" dirty="0">
                <a:solidFill>
                  <a:srgbClr val="333333"/>
                </a:solidFill>
                <a:latin typeface="+mn-ea"/>
                <a:ea typeface="+mn-ea"/>
              </a:rPr>
              <a:t>：业务模块名</a:t>
            </a:r>
            <a:r>
              <a:rPr lang="en-US" altLang="zh-CN" dirty="0">
                <a:solidFill>
                  <a:srgbClr val="333333"/>
                </a:solidFill>
                <a:latin typeface="+mn-ea"/>
                <a:ea typeface="+mn-ea"/>
              </a:rPr>
              <a:t>:</a:t>
            </a:r>
            <a:r>
              <a:rPr lang="zh-CN" altLang="en-US" dirty="0">
                <a:solidFill>
                  <a:srgbClr val="333333"/>
                </a:solidFill>
                <a:latin typeface="+mn-ea"/>
                <a:ea typeface="+mn-ea"/>
              </a:rPr>
              <a:t>业务逻辑含义</a:t>
            </a:r>
            <a:r>
              <a:rPr lang="en-US" altLang="zh-CN" dirty="0">
                <a:solidFill>
                  <a:srgbClr val="333333"/>
                </a:solidFill>
                <a:latin typeface="+mn-ea"/>
                <a:ea typeface="+mn-ea"/>
              </a:rPr>
              <a:t>:</a:t>
            </a:r>
            <a:r>
              <a:rPr lang="zh-CN" altLang="en-US" dirty="0">
                <a:solidFill>
                  <a:srgbClr val="333333"/>
                </a:solidFill>
                <a:latin typeface="+mn-ea"/>
                <a:ea typeface="+mn-ea"/>
              </a:rPr>
              <a:t>其他</a:t>
            </a:r>
            <a:r>
              <a:rPr lang="en-US" altLang="zh-CN" dirty="0">
                <a:solidFill>
                  <a:srgbClr val="333333"/>
                </a:solidFill>
                <a:latin typeface="+mn-ea"/>
                <a:ea typeface="+mn-ea"/>
              </a:rPr>
              <a:t>:value</a:t>
            </a:r>
            <a:r>
              <a:rPr lang="zh-CN" altLang="en-US" dirty="0">
                <a:solidFill>
                  <a:srgbClr val="333333"/>
                </a:solidFill>
                <a:latin typeface="+mn-ea"/>
                <a:ea typeface="+mn-ea"/>
              </a:rPr>
              <a:t>类型</a:t>
            </a:r>
            <a:endParaRPr lang="zh-CN" altLang="en-US" dirty="0">
              <a:solidFill>
                <a:srgbClr val="333333"/>
              </a:solidFill>
              <a:latin typeface="+mn-ea"/>
              <a:ea typeface="+mn-ea"/>
            </a:endParaRPr>
          </a:p>
          <a:p>
            <a:pPr marL="285750" indent="-285750">
              <a:lnSpc>
                <a:spcPct val="150000"/>
              </a:lnSpc>
              <a:buFont typeface="Arial" panose="020B0604020202090204" pitchFamily="34" charset="0"/>
              <a:buChar char="•"/>
            </a:pPr>
            <a:r>
              <a:rPr lang="zh-CN" altLang="en-US" dirty="0">
                <a:solidFill>
                  <a:srgbClr val="333333"/>
                </a:solidFill>
                <a:latin typeface="+mn-ea"/>
                <a:ea typeface="+mn-ea"/>
              </a:rPr>
              <a:t>业务模块名：具体的功能模块</a:t>
            </a:r>
            <a:endParaRPr lang="zh-CN" altLang="en-US" dirty="0">
              <a:solidFill>
                <a:srgbClr val="333333"/>
              </a:solidFill>
              <a:latin typeface="+mn-ea"/>
              <a:ea typeface="+mn-ea"/>
            </a:endParaRPr>
          </a:p>
          <a:p>
            <a:pPr marL="285750" indent="-285750">
              <a:lnSpc>
                <a:spcPct val="150000"/>
              </a:lnSpc>
              <a:buFont typeface="Arial" panose="020B0604020202090204" pitchFamily="34" charset="0"/>
              <a:buChar char="•"/>
            </a:pPr>
            <a:r>
              <a:rPr lang="zh-CN" altLang="en-US" dirty="0">
                <a:solidFill>
                  <a:srgbClr val="333333"/>
                </a:solidFill>
                <a:latin typeface="+mn-ea"/>
                <a:ea typeface="+mn-ea"/>
              </a:rPr>
              <a:t>逻辑含义段：不同业务逻辑含义使用英文半角冒号</a:t>
            </a:r>
            <a:r>
              <a:rPr lang="en-US" altLang="zh-CN" dirty="0">
                <a:solidFill>
                  <a:srgbClr val="333333"/>
                </a:solidFill>
                <a:latin typeface="+mn-ea"/>
                <a:ea typeface="+mn-ea"/>
              </a:rPr>
              <a:t>(:)</a:t>
            </a:r>
            <a:r>
              <a:rPr lang="zh-CN" altLang="en-US" dirty="0">
                <a:solidFill>
                  <a:srgbClr val="333333"/>
                </a:solidFill>
                <a:latin typeface="+mn-ea"/>
                <a:ea typeface="+mn-ea"/>
              </a:rPr>
              <a:t>分割，同一业务逻辑含义段的单词之间使用英文半角点号 </a:t>
            </a:r>
            <a:r>
              <a:rPr lang="en-US" altLang="zh-CN" dirty="0">
                <a:solidFill>
                  <a:srgbClr val="333333"/>
                </a:solidFill>
                <a:latin typeface="+mn-ea"/>
                <a:ea typeface="+mn-ea"/>
              </a:rPr>
              <a:t>(.)</a:t>
            </a:r>
            <a:r>
              <a:rPr lang="zh-CN" altLang="en-US" dirty="0">
                <a:solidFill>
                  <a:srgbClr val="333333"/>
                </a:solidFill>
                <a:latin typeface="+mn-ea"/>
                <a:ea typeface="+mn-ea"/>
              </a:rPr>
              <a:t>分割，用来表示一个完整的语义</a:t>
            </a:r>
            <a:endParaRPr lang="zh-CN" altLang="en-US" dirty="0">
              <a:solidFill>
                <a:srgbClr val="333333"/>
              </a:solidFill>
              <a:latin typeface="+mn-ea"/>
              <a:ea typeface="+mn-ea"/>
            </a:endParaRPr>
          </a:p>
          <a:p>
            <a:pPr marL="285750" indent="-285750">
              <a:lnSpc>
                <a:spcPct val="150000"/>
              </a:lnSpc>
              <a:buFont typeface="Arial" panose="020B0604020202090204" pitchFamily="34" charset="0"/>
              <a:buChar char="•"/>
            </a:pPr>
            <a:r>
              <a:rPr lang="en-US" altLang="zh-CN" dirty="0">
                <a:solidFill>
                  <a:srgbClr val="333333"/>
                </a:solidFill>
                <a:latin typeface="+mn-ea"/>
                <a:ea typeface="+mn-ea"/>
              </a:rPr>
              <a:t>value</a:t>
            </a:r>
            <a:r>
              <a:rPr lang="zh-CN" altLang="en-US" dirty="0">
                <a:solidFill>
                  <a:srgbClr val="333333"/>
                </a:solidFill>
                <a:latin typeface="+mn-ea"/>
                <a:ea typeface="+mn-ea"/>
              </a:rPr>
              <a:t>类型：以</a:t>
            </a:r>
            <a:r>
              <a:rPr lang="en-US" altLang="zh-CN" dirty="0">
                <a:solidFill>
                  <a:srgbClr val="333333"/>
                </a:solidFill>
                <a:latin typeface="+mn-ea"/>
                <a:ea typeface="+mn-ea"/>
              </a:rPr>
              <a:t>key</a:t>
            </a:r>
            <a:r>
              <a:rPr lang="zh-CN" altLang="en-US" dirty="0">
                <a:solidFill>
                  <a:srgbClr val="333333"/>
                </a:solidFill>
                <a:latin typeface="+mn-ea"/>
                <a:ea typeface="+mn-ea"/>
              </a:rPr>
              <a:t>所代表的</a:t>
            </a:r>
            <a:r>
              <a:rPr lang="en-US" altLang="zh-CN" dirty="0">
                <a:solidFill>
                  <a:srgbClr val="333333"/>
                </a:solidFill>
                <a:latin typeface="+mn-ea"/>
                <a:ea typeface="+mn-ea"/>
              </a:rPr>
              <a:t>value</a:t>
            </a:r>
            <a:r>
              <a:rPr lang="zh-CN" altLang="en-US" dirty="0">
                <a:solidFill>
                  <a:srgbClr val="333333"/>
                </a:solidFill>
                <a:latin typeface="+mn-ea"/>
                <a:ea typeface="+mn-ea"/>
              </a:rPr>
              <a:t>类型结尾，以提高可读性；</a:t>
            </a:r>
            <a:endParaRPr lang="zh-CN" altLang="en-US" dirty="0">
              <a:solidFill>
                <a:srgbClr val="333333"/>
              </a:solidFill>
              <a:latin typeface="+mn-ea"/>
              <a:ea typeface="+mn-ea"/>
            </a:endParaRPr>
          </a:p>
          <a:p>
            <a:pPr>
              <a:lnSpc>
                <a:spcPct val="150000"/>
              </a:lnSpc>
            </a:pPr>
            <a:r>
              <a:rPr lang="zh-CN" altLang="en-US" dirty="0">
                <a:solidFill>
                  <a:srgbClr val="333333"/>
                </a:solidFill>
                <a:latin typeface="+mn-ea"/>
                <a:ea typeface="+mn-ea"/>
              </a:rPr>
              <a:t>示例：</a:t>
            </a:r>
            <a:r>
              <a:rPr lang="en-US" altLang="zh-CN" b="1" dirty="0" err="1">
                <a:solidFill>
                  <a:srgbClr val="FF0000"/>
                </a:solidFill>
                <a:latin typeface="+mn-ea"/>
                <a:ea typeface="+mn-ea"/>
              </a:rPr>
              <a:t>user:basic.info</a:t>
            </a:r>
            <a:r>
              <a:rPr lang="en-US" altLang="zh-CN" b="1" dirty="0">
                <a:solidFill>
                  <a:srgbClr val="FF0000"/>
                </a:solidFill>
                <a:latin typeface="+mn-ea"/>
                <a:ea typeface="+mn-ea"/>
              </a:rPr>
              <a:t>:{</a:t>
            </a:r>
            <a:r>
              <a:rPr lang="en-US" altLang="zh-CN" b="1" dirty="0" err="1">
                <a:solidFill>
                  <a:srgbClr val="FF0000"/>
                </a:solidFill>
                <a:latin typeface="+mn-ea"/>
                <a:ea typeface="+mn-ea"/>
              </a:rPr>
              <a:t>userid</a:t>
            </a:r>
            <a:r>
              <a:rPr lang="en-US" altLang="zh-CN" b="1" dirty="0">
                <a:solidFill>
                  <a:srgbClr val="FF0000"/>
                </a:solidFill>
                <a:latin typeface="+mn-ea"/>
                <a:ea typeface="+mn-ea"/>
              </a:rPr>
              <a:t>}:string</a:t>
            </a:r>
            <a:endParaRPr lang="en-US" altLang="zh-CN" b="1" dirty="0">
              <a:solidFill>
                <a:srgbClr val="FF0000"/>
              </a:solidFill>
              <a:latin typeface="+mn-ea"/>
              <a:ea typeface="+mn-ea"/>
            </a:endParaRPr>
          </a:p>
          <a:p>
            <a:pPr>
              <a:lnSpc>
                <a:spcPct val="150000"/>
              </a:lnSpc>
            </a:pPr>
            <a:endParaRPr lang="zh-CN" altLang="en-US" dirty="0">
              <a:solidFill>
                <a:srgbClr val="333333"/>
              </a:solidFill>
              <a:effectLst/>
              <a:latin typeface="+mn-ea"/>
              <a:ea typeface="+mn-ea"/>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81483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7" name="矩形 6"/>
          <p:cNvSpPr/>
          <p:nvPr/>
        </p:nvSpPr>
        <p:spPr>
          <a:xfrm>
            <a:off x="262543" y="1259169"/>
            <a:ext cx="5537976" cy="1337945"/>
          </a:xfrm>
          <a:prstGeom prst="rect">
            <a:avLst/>
          </a:prstGeom>
        </p:spPr>
        <p:txBody>
          <a:bodyPr wrap="square">
            <a:spAutoFit/>
          </a:bodyPr>
          <a:lstStyle/>
          <a:p>
            <a:pPr>
              <a:lnSpc>
                <a:spcPct val="150000"/>
              </a:lnSpc>
            </a:pPr>
            <a:r>
              <a:rPr lang="zh-CN" altLang="en-US" dirty="0">
                <a:solidFill>
                  <a:srgbClr val="FF0000"/>
                </a:solidFill>
              </a:rPr>
              <a:t>Strings</a:t>
            </a:r>
            <a:r>
              <a:rPr lang="zh-CN" altLang="en-US" dirty="0"/>
              <a:t>是最简单的</a:t>
            </a:r>
            <a:r>
              <a:rPr lang="en-US" altLang="zh-CN" dirty="0"/>
              <a:t>Value</a:t>
            </a:r>
            <a:r>
              <a:rPr lang="zh-CN" altLang="en-US" dirty="0"/>
              <a:t>类型，二进制安全的字符串，</a:t>
            </a:r>
            <a:r>
              <a:rPr lang="en-US" altLang="zh-CN" dirty="0" err="1"/>
              <a:t>int</a:t>
            </a:r>
            <a:r>
              <a:rPr lang="zh-CN" altLang="en-US" dirty="0"/>
              <a:t>、</a:t>
            </a:r>
            <a:r>
              <a:rPr lang="en-US" altLang="zh-CN" dirty="0"/>
              <a:t>float</a:t>
            </a:r>
            <a:r>
              <a:rPr lang="zh-CN" altLang="en-US" dirty="0"/>
              <a:t>等类型都以字符串形式存储</a:t>
            </a:r>
            <a:endParaRPr lang="en-US" altLang="zh-CN" dirty="0"/>
          </a:p>
          <a:p>
            <a:pPr>
              <a:lnSpc>
                <a:spcPct val="150000"/>
              </a:lnSpc>
            </a:pPr>
            <a:endParaRPr lang="zh-CN" altLang="en-US" dirty="0">
              <a:solidFill>
                <a:srgbClr val="333333"/>
              </a:solidFill>
              <a:effectLst/>
              <a:latin typeface="+mn-ea"/>
              <a:ea typeface="+mn-ea"/>
            </a:endParaRPr>
          </a:p>
        </p:txBody>
      </p:sp>
      <p:pic>
        <p:nvPicPr>
          <p:cNvPr id="2" name="图片 1"/>
          <p:cNvPicPr>
            <a:picLocks noChangeAspect="1"/>
          </p:cNvPicPr>
          <p:nvPr/>
        </p:nvPicPr>
        <p:blipFill>
          <a:blip r:embed="rId1"/>
          <a:stretch>
            <a:fillRect/>
          </a:stretch>
        </p:blipFill>
        <p:spPr>
          <a:xfrm>
            <a:off x="171987" y="2324734"/>
            <a:ext cx="5537976" cy="3535444"/>
          </a:xfrm>
          <a:prstGeom prst="rect">
            <a:avLst/>
          </a:prstGeom>
        </p:spPr>
      </p:pic>
      <p:pic>
        <p:nvPicPr>
          <p:cNvPr id="3" name="图片 2"/>
          <p:cNvPicPr>
            <a:picLocks noChangeAspect="1"/>
          </p:cNvPicPr>
          <p:nvPr/>
        </p:nvPicPr>
        <p:blipFill>
          <a:blip r:embed="rId2"/>
          <a:stretch>
            <a:fillRect/>
          </a:stretch>
        </p:blipFill>
        <p:spPr>
          <a:xfrm>
            <a:off x="6096000" y="1475493"/>
            <a:ext cx="4648118" cy="3339759"/>
          </a:xfrm>
          <a:prstGeom prst="rect">
            <a:avLst/>
          </a:prstGeom>
        </p:spPr>
      </p:pic>
      <p:pic>
        <p:nvPicPr>
          <p:cNvPr id="4" name="图片 3"/>
          <p:cNvPicPr>
            <a:picLocks noChangeAspect="1"/>
          </p:cNvPicPr>
          <p:nvPr/>
        </p:nvPicPr>
        <p:blipFill>
          <a:blip r:embed="rId3"/>
          <a:stretch>
            <a:fillRect/>
          </a:stretch>
        </p:blipFill>
        <p:spPr>
          <a:xfrm>
            <a:off x="6221637" y="5158631"/>
            <a:ext cx="1855455" cy="1303236"/>
          </a:xfrm>
          <a:prstGeom prst="rect">
            <a:avLst/>
          </a:prstGeom>
        </p:spPr>
      </p:pic>
      <p:pic>
        <p:nvPicPr>
          <p:cNvPr id="5" name="图片 4"/>
          <p:cNvPicPr>
            <a:picLocks noChangeAspect="1"/>
          </p:cNvPicPr>
          <p:nvPr/>
        </p:nvPicPr>
        <p:blipFill>
          <a:blip r:embed="rId4"/>
          <a:stretch>
            <a:fillRect/>
          </a:stretch>
        </p:blipFill>
        <p:spPr>
          <a:xfrm>
            <a:off x="8814062" y="4915971"/>
            <a:ext cx="2252678" cy="1888415"/>
          </a:xfrm>
          <a:prstGeom prst="rect">
            <a:avLst/>
          </a:prstGeom>
        </p:spPr>
      </p:pic>
      <p:cxnSp>
        <p:nvCxnSpPr>
          <p:cNvPr id="12" name="直线箭头连接符 11"/>
          <p:cNvCxnSpPr/>
          <p:nvPr/>
        </p:nvCxnSpPr>
        <p:spPr>
          <a:xfrm flipH="1">
            <a:off x="9059159" y="2582944"/>
            <a:ext cx="881242" cy="3770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940401" y="2422689"/>
            <a:ext cx="2083324" cy="646331"/>
          </a:xfrm>
          <a:prstGeom prst="rect">
            <a:avLst/>
          </a:prstGeom>
          <a:noFill/>
        </p:spPr>
        <p:txBody>
          <a:bodyPr wrap="square" rtlCol="0">
            <a:spAutoFit/>
          </a:bodyPr>
          <a:lstStyle/>
          <a:p>
            <a:r>
              <a:rPr kumimoji="1" lang="zh-CN" altLang="en-US" dirty="0"/>
              <a:t>常用于计数，全局</a:t>
            </a:r>
            <a:r>
              <a:rPr kumimoji="1" lang="en-US" altLang="zh-CN" dirty="0"/>
              <a:t>ID</a:t>
            </a:r>
            <a:r>
              <a:rPr kumimoji="1" lang="zh-CN" altLang="en-US" dirty="0"/>
              <a:t>，限流等</a:t>
            </a:r>
            <a:endParaRPr kumimoji="1" lang="zh-CN" altLang="en-US" dirty="0"/>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81483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7" name="矩形 6"/>
          <p:cNvSpPr/>
          <p:nvPr/>
        </p:nvSpPr>
        <p:spPr>
          <a:xfrm>
            <a:off x="262543" y="1259169"/>
            <a:ext cx="5751758" cy="2584450"/>
          </a:xfrm>
          <a:prstGeom prst="rect">
            <a:avLst/>
          </a:prstGeom>
        </p:spPr>
        <p:txBody>
          <a:bodyPr wrap="square">
            <a:spAutoFit/>
          </a:bodyPr>
          <a:lstStyle/>
          <a:p>
            <a:pPr>
              <a:lnSpc>
                <a:spcPct val="150000"/>
              </a:lnSpc>
            </a:pPr>
            <a:r>
              <a:rPr lang="en-US" altLang="zh-CN" dirty="0"/>
              <a:t>Value</a:t>
            </a:r>
            <a:r>
              <a:rPr lang="zh-CN" altLang="en-US" dirty="0"/>
              <a:t>为</a:t>
            </a:r>
            <a:r>
              <a:rPr lang="en-US" altLang="zh-CN" dirty="0">
                <a:solidFill>
                  <a:srgbClr val="FF0000"/>
                </a:solidFill>
              </a:rPr>
              <a:t>Hashes</a:t>
            </a:r>
            <a:r>
              <a:rPr lang="zh-CN" altLang="en-US" dirty="0"/>
              <a:t>类型， 和</a:t>
            </a:r>
            <a:r>
              <a:rPr lang="en-US" altLang="zh-CN" dirty="0"/>
              <a:t>Strings</a:t>
            </a:r>
            <a:r>
              <a:rPr lang="zh-CN" altLang="en-US" dirty="0"/>
              <a:t>的主要区别</a:t>
            </a:r>
            <a:endParaRPr lang="en-US" altLang="zh-CN" dirty="0"/>
          </a:p>
          <a:p>
            <a:pPr marL="342900" indent="-342900">
              <a:lnSpc>
                <a:spcPct val="150000"/>
              </a:lnSpc>
              <a:buFont typeface="+mj-lt"/>
              <a:buAutoNum type="arabicPeriod"/>
            </a:pPr>
            <a:r>
              <a:rPr lang="zh-CN" altLang="en-US" dirty="0"/>
              <a:t>把所有相关的值聚集到一个 </a:t>
            </a:r>
            <a:r>
              <a:rPr lang="en-US" altLang="zh-CN" dirty="0"/>
              <a:t>key </a:t>
            </a:r>
            <a:r>
              <a:rPr lang="zh-CN" altLang="en-US" dirty="0"/>
              <a:t>中，节省内存空间</a:t>
            </a:r>
            <a:endParaRPr lang="zh-CN" altLang="en-US" dirty="0"/>
          </a:p>
          <a:p>
            <a:pPr marL="342900" indent="-342900">
              <a:lnSpc>
                <a:spcPct val="150000"/>
              </a:lnSpc>
              <a:buFont typeface="+mj-lt"/>
              <a:buAutoNum type="arabicPeriod"/>
            </a:pPr>
            <a:r>
              <a:rPr lang="zh-CN" altLang="en-US" dirty="0">
                <a:solidFill>
                  <a:srgbClr val="FF0000"/>
                </a:solidFill>
              </a:rPr>
              <a:t>只使用一个 </a:t>
            </a:r>
            <a:r>
              <a:rPr lang="en-US" altLang="zh-CN" dirty="0">
                <a:solidFill>
                  <a:srgbClr val="FF0000"/>
                </a:solidFill>
              </a:rPr>
              <a:t>key</a:t>
            </a:r>
            <a:r>
              <a:rPr lang="zh-CN" altLang="en-US" dirty="0"/>
              <a:t>，减少 </a:t>
            </a:r>
            <a:r>
              <a:rPr lang="en-US" altLang="zh-CN" dirty="0"/>
              <a:t>key </a:t>
            </a:r>
            <a:r>
              <a:rPr lang="zh-CN" altLang="en-US" dirty="0"/>
              <a:t>冲突</a:t>
            </a:r>
            <a:endParaRPr lang="zh-CN" altLang="en-US" dirty="0"/>
          </a:p>
          <a:p>
            <a:pPr marL="342900" indent="-342900">
              <a:lnSpc>
                <a:spcPct val="150000"/>
              </a:lnSpc>
              <a:buFont typeface="+mj-lt"/>
              <a:buAutoNum type="arabicPeriod"/>
            </a:pPr>
            <a:r>
              <a:rPr lang="zh-CN" altLang="en-US" dirty="0"/>
              <a:t>当需要批量获取值的时候，只需要使用一个命令，减少内存</a:t>
            </a:r>
            <a:r>
              <a:rPr lang="en-US" altLang="zh-CN" dirty="0"/>
              <a:t>/IO/CPU </a:t>
            </a:r>
            <a:r>
              <a:rPr lang="zh-CN" altLang="en-US" dirty="0"/>
              <a:t>的消耗</a:t>
            </a:r>
            <a:endParaRPr lang="zh-CN" altLang="en-US" dirty="0"/>
          </a:p>
          <a:p>
            <a:pPr>
              <a:lnSpc>
                <a:spcPct val="150000"/>
              </a:lnSpc>
            </a:pPr>
            <a:endParaRPr lang="zh-CN" altLang="en-US" dirty="0">
              <a:solidFill>
                <a:srgbClr val="333333"/>
              </a:solidFill>
              <a:effectLst/>
              <a:latin typeface="+mn-ea"/>
              <a:ea typeface="+mn-ea"/>
            </a:endParaRPr>
          </a:p>
        </p:txBody>
      </p:sp>
      <p:pic>
        <p:nvPicPr>
          <p:cNvPr id="4" name="图片 3"/>
          <p:cNvPicPr>
            <a:picLocks noChangeAspect="1"/>
          </p:cNvPicPr>
          <p:nvPr/>
        </p:nvPicPr>
        <p:blipFill>
          <a:blip r:embed="rId1"/>
          <a:stretch>
            <a:fillRect/>
          </a:stretch>
        </p:blipFill>
        <p:spPr>
          <a:xfrm>
            <a:off x="6096000" y="1344602"/>
            <a:ext cx="5354426" cy="5273298"/>
          </a:xfrm>
          <a:prstGeom prst="rect">
            <a:avLst/>
          </a:prstGeom>
        </p:spPr>
      </p:pic>
      <p:pic>
        <p:nvPicPr>
          <p:cNvPr id="6" name="图片 5"/>
          <p:cNvPicPr>
            <a:picLocks noChangeAspect="1"/>
          </p:cNvPicPr>
          <p:nvPr/>
        </p:nvPicPr>
        <p:blipFill>
          <a:blip r:embed="rId2"/>
          <a:stretch>
            <a:fillRect/>
          </a:stretch>
        </p:blipFill>
        <p:spPr>
          <a:xfrm>
            <a:off x="385305" y="4237812"/>
            <a:ext cx="5197770" cy="2380088"/>
          </a:xfrm>
          <a:prstGeom prst="rect">
            <a:avLst/>
          </a:prstGeom>
        </p:spPr>
      </p:pic>
      <p:sp>
        <p:nvSpPr>
          <p:cNvPr id="8" name="矩形 7"/>
          <p:cNvSpPr/>
          <p:nvPr/>
        </p:nvSpPr>
        <p:spPr>
          <a:xfrm>
            <a:off x="142875" y="3518300"/>
            <a:ext cx="5354426" cy="584775"/>
          </a:xfrm>
          <a:prstGeom prst="rect">
            <a:avLst/>
          </a:prstGeom>
        </p:spPr>
        <p:txBody>
          <a:bodyPr wrap="square">
            <a:spAutoFit/>
          </a:bodyPr>
          <a:lstStyle/>
          <a:p>
            <a:r>
              <a:rPr lang="en-GB" altLang="zh-CN" sz="1600" dirty="0" err="1">
                <a:solidFill>
                  <a:srgbClr val="000000"/>
                </a:solidFill>
                <a:latin typeface="Menlo" panose="020B0609030804020204" pitchFamily="49" charset="0"/>
              </a:rPr>
              <a:t>hmset</a:t>
            </a:r>
            <a:r>
              <a:rPr lang="en-GB" altLang="zh-CN" sz="1600" dirty="0">
                <a:solidFill>
                  <a:srgbClr val="000000"/>
                </a:solidFill>
                <a:latin typeface="Menlo" panose="020B0609030804020204" pitchFamily="49" charset="0"/>
              </a:rPr>
              <a:t> user:advance.info:1:hash name </a:t>
            </a:r>
            <a:r>
              <a:rPr lang="en-GB" altLang="zh-CN" sz="1600" dirty="0" err="1">
                <a:solidFill>
                  <a:srgbClr val="000000"/>
                </a:solidFill>
                <a:latin typeface="Menlo" panose="020B0609030804020204" pitchFamily="49" charset="0"/>
              </a:rPr>
              <a:t>abc</a:t>
            </a:r>
            <a:r>
              <a:rPr lang="en-GB" altLang="zh-CN" sz="1600" dirty="0">
                <a:solidFill>
                  <a:srgbClr val="000000"/>
                </a:solidFill>
                <a:latin typeface="Menlo" panose="020B0609030804020204" pitchFamily="49" charset="0"/>
              </a:rPr>
              <a:t> age 30 gender male</a:t>
            </a:r>
            <a:endParaRPr lang="en-GB" altLang="zh-CN" sz="1600" dirty="0">
              <a:solidFill>
                <a:srgbClr val="000000"/>
              </a:solidFill>
              <a:latin typeface="Menlo" panose="020B0609030804020204" pitchFamily="49" charset="0"/>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81483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7" name="矩形 6"/>
          <p:cNvSpPr/>
          <p:nvPr/>
        </p:nvSpPr>
        <p:spPr>
          <a:xfrm>
            <a:off x="262543" y="1259169"/>
            <a:ext cx="5751758" cy="1337945"/>
          </a:xfrm>
          <a:prstGeom prst="rect">
            <a:avLst/>
          </a:prstGeom>
        </p:spPr>
        <p:txBody>
          <a:bodyPr wrap="square">
            <a:spAutoFit/>
          </a:bodyPr>
          <a:lstStyle/>
          <a:p>
            <a:pPr>
              <a:lnSpc>
                <a:spcPct val="150000"/>
              </a:lnSpc>
            </a:pPr>
            <a:r>
              <a:rPr lang="en-US" altLang="zh-CN" dirty="0"/>
              <a:t>Value</a:t>
            </a:r>
            <a:r>
              <a:rPr lang="zh-CN" altLang="en-US" dirty="0"/>
              <a:t>为</a:t>
            </a:r>
            <a:r>
              <a:rPr lang="en-US" altLang="zh-CN" dirty="0">
                <a:solidFill>
                  <a:srgbClr val="FF0000"/>
                </a:solidFill>
              </a:rPr>
              <a:t>Lists</a:t>
            </a:r>
            <a:r>
              <a:rPr lang="zh-CN" altLang="en-US" dirty="0"/>
              <a:t>类型，基于Linked Lists实现。可以在列表的头部（左边）或尾部（右边）添加元素。可应用于队列、栈、时间线等</a:t>
            </a:r>
            <a:endParaRPr lang="en-US" altLang="zh-CN" dirty="0"/>
          </a:p>
        </p:txBody>
      </p:sp>
      <p:pic>
        <p:nvPicPr>
          <p:cNvPr id="2" name="图片 1"/>
          <p:cNvPicPr>
            <a:picLocks noChangeAspect="1"/>
          </p:cNvPicPr>
          <p:nvPr/>
        </p:nvPicPr>
        <p:blipFill>
          <a:blip r:embed="rId1"/>
          <a:stretch>
            <a:fillRect/>
          </a:stretch>
        </p:blipFill>
        <p:spPr>
          <a:xfrm>
            <a:off x="6600825" y="1259169"/>
            <a:ext cx="5112359" cy="5519394"/>
          </a:xfrm>
          <a:prstGeom prst="rect">
            <a:avLst/>
          </a:prstGeom>
        </p:spPr>
      </p:pic>
      <p:pic>
        <p:nvPicPr>
          <p:cNvPr id="5" name="图片 4"/>
          <p:cNvPicPr>
            <a:picLocks noChangeAspect="1"/>
          </p:cNvPicPr>
          <p:nvPr/>
        </p:nvPicPr>
        <p:blipFill>
          <a:blip r:embed="rId2"/>
          <a:stretch>
            <a:fillRect/>
          </a:stretch>
        </p:blipFill>
        <p:spPr>
          <a:xfrm>
            <a:off x="638176" y="2863633"/>
            <a:ext cx="4953000" cy="2273300"/>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81483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7" name="矩形 6"/>
          <p:cNvSpPr/>
          <p:nvPr/>
        </p:nvSpPr>
        <p:spPr>
          <a:xfrm>
            <a:off x="262543" y="1259169"/>
            <a:ext cx="5751758" cy="2168525"/>
          </a:xfrm>
          <a:prstGeom prst="rect">
            <a:avLst/>
          </a:prstGeom>
        </p:spPr>
        <p:txBody>
          <a:bodyPr wrap="square">
            <a:spAutoFit/>
          </a:bodyPr>
          <a:lstStyle/>
          <a:p>
            <a:pPr>
              <a:lnSpc>
                <a:spcPct val="150000"/>
              </a:lnSpc>
            </a:pPr>
            <a:r>
              <a:rPr lang="en-US" altLang="zh-CN" dirty="0"/>
              <a:t>Value</a:t>
            </a:r>
            <a:r>
              <a:rPr lang="zh-CN" altLang="en-US" dirty="0"/>
              <a:t>为</a:t>
            </a:r>
            <a:r>
              <a:rPr lang="en-US" altLang="zh-CN" dirty="0">
                <a:solidFill>
                  <a:srgbClr val="FF0000"/>
                </a:solidFill>
              </a:rPr>
              <a:t>Sets</a:t>
            </a:r>
            <a:r>
              <a:rPr lang="zh-CN" altLang="en-US" dirty="0"/>
              <a:t>类型，</a:t>
            </a:r>
            <a:r>
              <a:rPr lang="en-US" altLang="zh-CN" dirty="0"/>
              <a:t>Set </a:t>
            </a:r>
            <a:r>
              <a:rPr lang="zh-CN" altLang="en-US" dirty="0"/>
              <a:t>是</a:t>
            </a:r>
            <a:r>
              <a:rPr lang="en-US" dirty="0"/>
              <a:t>S</a:t>
            </a:r>
            <a:r>
              <a:rPr lang="en-US" altLang="zh-CN" dirty="0"/>
              <a:t>trings </a:t>
            </a:r>
            <a:r>
              <a:rPr lang="zh-CN" altLang="en-US" dirty="0"/>
              <a:t>类型的无序集合。</a:t>
            </a:r>
            <a:endParaRPr lang="zh-CN" altLang="en-US" dirty="0"/>
          </a:p>
          <a:p>
            <a:pPr>
              <a:lnSpc>
                <a:spcPct val="150000"/>
              </a:lnSpc>
            </a:pPr>
            <a:r>
              <a:rPr lang="zh-CN" altLang="en-US" dirty="0"/>
              <a:t>集合成员是唯一的，即集合中没有重复的数据。可应用于点赞取消点赞（</a:t>
            </a:r>
            <a:r>
              <a:rPr lang="zh-CN" altLang="en-US" dirty="0">
                <a:solidFill>
                  <a:srgbClr val="FF0000"/>
                </a:solidFill>
              </a:rPr>
              <a:t>可将对某个文章的点赞用户存储在一个集合中</a:t>
            </a:r>
            <a:r>
              <a:rPr lang="zh-CN" altLang="en-US" dirty="0"/>
              <a:t>），求交集</a:t>
            </a:r>
            <a:r>
              <a:rPr lang="en-US" altLang="zh-CN" dirty="0"/>
              <a:t>/</a:t>
            </a:r>
            <a:r>
              <a:rPr lang="zh-CN" altLang="en-US" dirty="0"/>
              <a:t>差集</a:t>
            </a:r>
            <a:r>
              <a:rPr lang="en-US" altLang="zh-CN" dirty="0"/>
              <a:t>/</a:t>
            </a:r>
            <a:r>
              <a:rPr lang="zh-CN" altLang="en-US" dirty="0"/>
              <a:t>并集的集合计算场景。</a:t>
            </a:r>
            <a:endParaRPr lang="zh-CN" altLang="en-US" dirty="0"/>
          </a:p>
          <a:p>
            <a:pPr>
              <a:lnSpc>
                <a:spcPct val="150000"/>
              </a:lnSpc>
            </a:pPr>
            <a:endParaRPr lang="en-US" altLang="zh-CN" dirty="0"/>
          </a:p>
        </p:txBody>
      </p:sp>
      <p:pic>
        <p:nvPicPr>
          <p:cNvPr id="3" name="图片 2"/>
          <p:cNvPicPr>
            <a:picLocks noChangeAspect="1"/>
          </p:cNvPicPr>
          <p:nvPr/>
        </p:nvPicPr>
        <p:blipFill>
          <a:blip r:embed="rId1"/>
          <a:stretch>
            <a:fillRect/>
          </a:stretch>
        </p:blipFill>
        <p:spPr>
          <a:xfrm>
            <a:off x="6465998" y="1259169"/>
            <a:ext cx="5190664" cy="5411935"/>
          </a:xfrm>
          <a:prstGeom prst="rect">
            <a:avLst/>
          </a:prstGeom>
        </p:spPr>
      </p:pic>
      <p:pic>
        <p:nvPicPr>
          <p:cNvPr id="4" name="图片 3"/>
          <p:cNvPicPr>
            <a:picLocks noChangeAspect="1"/>
          </p:cNvPicPr>
          <p:nvPr/>
        </p:nvPicPr>
        <p:blipFill>
          <a:blip r:embed="rId2"/>
          <a:stretch>
            <a:fillRect/>
          </a:stretch>
        </p:blipFill>
        <p:spPr>
          <a:xfrm>
            <a:off x="611334" y="3087055"/>
            <a:ext cx="5190664" cy="1224309"/>
          </a:xfrm>
          <a:prstGeom prst="rect">
            <a:avLst/>
          </a:prstGeom>
        </p:spPr>
      </p:pic>
      <p:sp>
        <p:nvSpPr>
          <p:cNvPr id="6" name="文本框 5"/>
          <p:cNvSpPr txBox="1"/>
          <p:nvPr/>
        </p:nvSpPr>
        <p:spPr>
          <a:xfrm>
            <a:off x="396088" y="4490835"/>
            <a:ext cx="5484667" cy="2215991"/>
          </a:xfrm>
          <a:prstGeom prst="rect">
            <a:avLst/>
          </a:prstGeom>
          <a:noFill/>
        </p:spPr>
        <p:txBody>
          <a:bodyPr wrap="square" rtlCol="0">
            <a:spAutoFit/>
          </a:bodyPr>
          <a:lstStyle/>
          <a:p>
            <a:pPr>
              <a:lnSpc>
                <a:spcPct val="150000"/>
              </a:lnSpc>
            </a:pPr>
            <a:r>
              <a:rPr kumimoji="1" lang="en-US" altLang="zh-CN" sz="1600" dirty="0"/>
              <a:t>user001</a:t>
            </a:r>
            <a:r>
              <a:rPr kumimoji="1" lang="zh-CN" altLang="en-US" sz="1600" dirty="0"/>
              <a:t>点赞时：</a:t>
            </a:r>
            <a:r>
              <a:rPr kumimoji="1" lang="en-US" altLang="zh-CN" sz="1600" dirty="0" err="1"/>
              <a:t>sadd</a:t>
            </a:r>
            <a:r>
              <a:rPr kumimoji="1" lang="zh-CN" altLang="en-US" sz="1600" dirty="0"/>
              <a:t> </a:t>
            </a:r>
            <a:r>
              <a:rPr kumimoji="1" lang="en-US" altLang="zh-CN" sz="1600" dirty="0"/>
              <a:t>agree:answer:001</a:t>
            </a:r>
            <a:r>
              <a:rPr kumimoji="1" lang="zh-CN" altLang="en-US" sz="1600" dirty="0"/>
              <a:t> </a:t>
            </a:r>
            <a:r>
              <a:rPr kumimoji="1" lang="en-US" altLang="zh-CN" sz="1600" dirty="0"/>
              <a:t>user001</a:t>
            </a:r>
            <a:endParaRPr kumimoji="1" lang="en-US" altLang="zh-CN" sz="1600" dirty="0"/>
          </a:p>
          <a:p>
            <a:pPr>
              <a:lnSpc>
                <a:spcPct val="150000"/>
              </a:lnSpc>
            </a:pPr>
            <a:r>
              <a:rPr kumimoji="1" lang="en-US" altLang="zh-CN" sz="1600" dirty="0"/>
              <a:t>User001</a:t>
            </a:r>
            <a:r>
              <a:rPr kumimoji="1" lang="zh-CN" altLang="en-US" sz="1600" dirty="0"/>
              <a:t>取消时：</a:t>
            </a:r>
            <a:r>
              <a:rPr kumimoji="1" lang="en-US" altLang="zh-CN" sz="1600" dirty="0" err="1"/>
              <a:t>srem</a:t>
            </a:r>
            <a:r>
              <a:rPr kumimoji="1" lang="zh-CN" altLang="en-US" sz="1600" dirty="0"/>
              <a:t> </a:t>
            </a:r>
            <a:r>
              <a:rPr kumimoji="1" lang="en-US" altLang="zh-CN" sz="1600" dirty="0"/>
              <a:t>agree:answer:001</a:t>
            </a:r>
            <a:r>
              <a:rPr kumimoji="1" lang="zh-CN" altLang="en-US" sz="1600" dirty="0"/>
              <a:t> </a:t>
            </a:r>
            <a:r>
              <a:rPr kumimoji="1" lang="en-US" altLang="zh-CN" sz="1600" dirty="0"/>
              <a:t>user001</a:t>
            </a:r>
            <a:endParaRPr kumimoji="1" lang="en-US" altLang="zh-CN" sz="1600" dirty="0"/>
          </a:p>
          <a:p>
            <a:pPr>
              <a:lnSpc>
                <a:spcPct val="150000"/>
              </a:lnSpc>
            </a:pPr>
            <a:r>
              <a:rPr kumimoji="1" lang="zh-CN" altLang="en-US" sz="1600" dirty="0"/>
              <a:t>求赞同当前问题数：</a:t>
            </a:r>
            <a:r>
              <a:rPr kumimoji="1" lang="en-US" altLang="zh-CN" sz="1600" dirty="0" err="1"/>
              <a:t>scard</a:t>
            </a:r>
            <a:r>
              <a:rPr kumimoji="1" lang="zh-CN" altLang="en-US" sz="1600" dirty="0"/>
              <a:t> </a:t>
            </a:r>
            <a:r>
              <a:rPr kumimoji="1" lang="en-US" altLang="zh-CN" sz="1600" dirty="0"/>
              <a:t>agree:answer:001</a:t>
            </a:r>
            <a:endParaRPr kumimoji="1" lang="en-US" altLang="zh-CN" sz="1600" dirty="0"/>
          </a:p>
          <a:p>
            <a:pPr>
              <a:lnSpc>
                <a:spcPct val="150000"/>
              </a:lnSpc>
            </a:pPr>
            <a:r>
              <a:rPr kumimoji="1" lang="zh-CN" altLang="en-US" sz="1600" dirty="0"/>
              <a:t>判断当前用户是否点赞：</a:t>
            </a:r>
            <a:endParaRPr kumimoji="1" lang="en-US" altLang="zh-CN" sz="1600" dirty="0"/>
          </a:p>
          <a:p>
            <a:pPr>
              <a:lnSpc>
                <a:spcPct val="150000"/>
              </a:lnSpc>
            </a:pPr>
            <a:r>
              <a:rPr kumimoji="1" lang="en-US" altLang="zh-CN" sz="1600" dirty="0" err="1"/>
              <a:t>sismember</a:t>
            </a:r>
            <a:r>
              <a:rPr kumimoji="1" lang="zh-CN" altLang="en-US" sz="1600" dirty="0"/>
              <a:t> </a:t>
            </a:r>
            <a:r>
              <a:rPr kumimoji="1" lang="en-US" altLang="zh-CN" sz="1600" dirty="0"/>
              <a:t>agree:answer:001</a:t>
            </a:r>
            <a:r>
              <a:rPr kumimoji="1" lang="zh-CN" altLang="en-US" sz="1600" dirty="0"/>
              <a:t> </a:t>
            </a:r>
            <a:r>
              <a:rPr kumimoji="1" lang="en-US" altLang="zh-CN" sz="1600" dirty="0"/>
              <a:t>user001</a:t>
            </a:r>
            <a:endParaRPr kumimoji="1" lang="en-US" altLang="zh-CN" sz="1600" dirty="0"/>
          </a:p>
          <a:p>
            <a:endParaRPr kumimoji="1" lang="zh-CN" altLang="en-US" dirty="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231948" y="1225923"/>
            <a:ext cx="5471370" cy="969496"/>
          </a:xfrm>
          <a:prstGeom prst="rect">
            <a:avLst/>
          </a:prstGeom>
          <a:noFill/>
        </p:spPr>
        <p:txBody>
          <a:bodyPr wrap="none" rtlCol="0">
            <a:spAutoFit/>
          </a:bodyPr>
          <a:lstStyle/>
          <a:p>
            <a:pPr>
              <a:lnSpc>
                <a:spcPct val="150000"/>
              </a:lnSpc>
            </a:pPr>
            <a:r>
              <a:rPr lang="en-US" altLang="zh-CN" sz="2000" dirty="0"/>
              <a:t>Redis GUI</a:t>
            </a:r>
            <a:r>
              <a:rPr lang="zh-CN" altLang="en-US" sz="2000" dirty="0"/>
              <a:t>管理工具：</a:t>
            </a:r>
            <a:r>
              <a:rPr lang="en-US" altLang="zh-CN" sz="2000" dirty="0"/>
              <a:t>Redis Desktop Manager </a:t>
            </a:r>
            <a:endParaRPr lang="en-US" altLang="zh-CN" sz="2000" dirty="0">
              <a:hlinkClick r:id="rId1"/>
            </a:endParaRPr>
          </a:p>
          <a:p>
            <a:pPr>
              <a:lnSpc>
                <a:spcPct val="150000"/>
              </a:lnSpc>
            </a:pPr>
            <a:endParaRPr lang="zh-CN" altLang="en-US" dirty="0"/>
          </a:p>
        </p:txBody>
      </p:sp>
      <p:sp>
        <p:nvSpPr>
          <p:cNvPr id="4" name="矩形 3"/>
          <p:cNvSpPr/>
          <p:nvPr/>
        </p:nvSpPr>
        <p:spPr>
          <a:xfrm>
            <a:off x="5750552" y="1328313"/>
            <a:ext cx="5096267" cy="923330"/>
          </a:xfrm>
          <a:prstGeom prst="rect">
            <a:avLst/>
          </a:prstGeom>
        </p:spPr>
        <p:txBody>
          <a:bodyPr wrap="none">
            <a:spAutoFit/>
          </a:bodyPr>
          <a:lstStyle/>
          <a:p>
            <a:r>
              <a:rPr lang="en-US" altLang="zh-CN" dirty="0">
                <a:hlinkClick r:id="rId2"/>
              </a:rPr>
              <a:t>https://github.com/uglide/RedisDesktopManager</a:t>
            </a:r>
            <a:endParaRPr lang="en-US" altLang="zh-CN" dirty="0"/>
          </a:p>
          <a:p>
            <a:endParaRPr lang="en-US" altLang="zh-CN" dirty="0"/>
          </a:p>
          <a:p>
            <a:endParaRPr lang="en-US" altLang="zh-CN" dirty="0"/>
          </a:p>
        </p:txBody>
      </p:sp>
      <p:pic>
        <p:nvPicPr>
          <p:cNvPr id="5" name="图片 4"/>
          <p:cNvPicPr>
            <a:picLocks noChangeAspect="1"/>
          </p:cNvPicPr>
          <p:nvPr/>
        </p:nvPicPr>
        <p:blipFill>
          <a:blip r:embed="rId3"/>
          <a:stretch>
            <a:fillRect/>
          </a:stretch>
        </p:blipFill>
        <p:spPr>
          <a:xfrm>
            <a:off x="2020908" y="1792977"/>
            <a:ext cx="7364820" cy="4770241"/>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405"/>
            <a:ext cx="7602220" cy="521970"/>
          </a:xfrm>
          <a:prstGeom prst="rect">
            <a:avLst/>
          </a:prstGeom>
        </p:spPr>
        <p:txBody>
          <a:bodyPr wrap="square">
            <a:spAutoFit/>
          </a:bodyPr>
          <a:lstStyle/>
          <a:p>
            <a:pPr eaLnBrk="1" fontAlgn="auto" hangingPunct="1">
              <a:spcBef>
                <a:spcPts val="0"/>
              </a:spcBef>
              <a:spcAft>
                <a:spcPts val="0"/>
              </a:spcAft>
              <a:defRPr/>
            </a:pPr>
            <a:r>
              <a:rPr lang="zh-CN" altLang="en-US" sz="2800" b="1" dirty="0">
                <a:solidFill>
                  <a:schemeClr val="tx1">
                    <a:lumMod val="85000"/>
                    <a:lumOff val="15000"/>
                  </a:schemeClr>
                </a:solidFill>
                <a:latin typeface="+mn-ea"/>
                <a:ea typeface="+mn-ea"/>
              </a:rPr>
              <a:t>第</a:t>
            </a:r>
            <a:r>
              <a:rPr lang="en-US" altLang="zh-CN" sz="2800" b="1" dirty="0">
                <a:solidFill>
                  <a:schemeClr val="tx1">
                    <a:lumMod val="85000"/>
                    <a:lumOff val="15000"/>
                  </a:schemeClr>
                </a:solidFill>
                <a:latin typeface="+mn-ea"/>
                <a:ea typeface="+mn-ea"/>
              </a:rPr>
              <a:t>5</a:t>
            </a:r>
            <a:r>
              <a:rPr lang="zh-CN" altLang="en-US" sz="2800" b="1" dirty="0">
                <a:solidFill>
                  <a:schemeClr val="tx1">
                    <a:lumMod val="85000"/>
                    <a:lumOff val="15000"/>
                  </a:schemeClr>
                </a:solidFill>
                <a:latin typeface="+mn-ea"/>
                <a:ea typeface="+mn-ea"/>
              </a:rPr>
              <a:t>章  </a:t>
            </a:r>
            <a:r>
              <a:rPr lang="en-US" altLang="zh-CN" sz="2800" b="1" dirty="0">
                <a:solidFill>
                  <a:schemeClr val="tx1">
                    <a:lumMod val="85000"/>
                    <a:lumOff val="15000"/>
                  </a:schemeClr>
                </a:solidFill>
                <a:latin typeface="+mn-ea"/>
                <a:ea typeface="+mn-ea"/>
              </a:rPr>
              <a:t>Web</a:t>
            </a:r>
            <a:r>
              <a:rPr lang="zh-CN" altLang="en-US" sz="2800" b="1" dirty="0">
                <a:solidFill>
                  <a:schemeClr val="tx1">
                    <a:lumMod val="85000"/>
                    <a:lumOff val="15000"/>
                  </a:schemeClr>
                </a:solidFill>
                <a:latin typeface="+mn-ea"/>
                <a:ea typeface="+mn-ea"/>
              </a:rPr>
              <a:t>缓存技术与</a:t>
            </a:r>
            <a:r>
              <a:rPr lang="en-US" altLang="zh-CN" sz="2800" b="1" dirty="0">
                <a:solidFill>
                  <a:schemeClr val="tx1">
                    <a:lumMod val="85000"/>
                    <a:lumOff val="15000"/>
                  </a:schemeClr>
                </a:solidFill>
                <a:latin typeface="+mn-ea"/>
                <a:ea typeface="+mn-ea"/>
              </a:rPr>
              <a:t>Redis的应用</a:t>
            </a: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917575" y="1395730"/>
            <a:ext cx="4906645" cy="463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90204" pitchFamily="34" charset="0"/>
              </a:defRPr>
            </a:lvl2pPr>
            <a:lvl3pPr marL="1143000" indent="-228600">
              <a:spcBef>
                <a:spcPct val="20000"/>
              </a:spcBef>
              <a:buClr>
                <a:schemeClr val="tx1"/>
              </a:buClr>
              <a:buChar char="•"/>
              <a:defRPr sz="2400">
                <a:solidFill>
                  <a:schemeClr val="tx1"/>
                </a:solidFill>
                <a:latin typeface="Arial" panose="020B0604020202090204" pitchFamily="34" charset="0"/>
              </a:defRPr>
            </a:lvl3pPr>
            <a:lvl4pPr marL="1600200" indent="-228600">
              <a:spcBef>
                <a:spcPct val="20000"/>
              </a:spcBef>
              <a:buChar char="–"/>
              <a:defRPr sz="2000">
                <a:solidFill>
                  <a:schemeClr val="tx1"/>
                </a:solidFill>
                <a:latin typeface="Arial" panose="020B0604020202090204" pitchFamily="34" charset="0"/>
              </a:defRPr>
            </a:lvl4pPr>
            <a:lvl5pPr marL="2057400" indent="-228600">
              <a:spcBef>
                <a:spcPct val="20000"/>
              </a:spcBef>
              <a:buChar char="»"/>
              <a:defRPr sz="2000">
                <a:solidFill>
                  <a:schemeClr val="tx1"/>
                </a:solidFill>
                <a:latin typeface="Arial" panose="020B060402020209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defRPr>
            </a:lvl9pPr>
          </a:lstStyle>
          <a:p>
            <a:pPr algn="l">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5.1 Web</a:t>
            </a:r>
            <a:r>
              <a:rPr lang="zh-CN" altLang="en-US" sz="2400" dirty="0">
                <a:solidFill>
                  <a:schemeClr val="tx1"/>
                </a:solidFill>
                <a:latin typeface="宋体" panose="02010600030101010101" pitchFamily="2" charset="-122"/>
                <a:ea typeface="宋体" panose="02010600030101010101" pitchFamily="2" charset="-122"/>
              </a:rPr>
              <a:t>缓存技术概述</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5.2 </a:t>
            </a:r>
            <a:r>
              <a:rPr lang="zh-CN" altLang="en-US" sz="2400" dirty="0">
                <a:solidFill>
                  <a:schemeClr val="tx1"/>
                </a:solidFill>
                <a:latin typeface="宋体" panose="02010600030101010101" pitchFamily="2" charset="-122"/>
                <a:ea typeface="宋体" panose="02010600030101010101" pitchFamily="2" charset="-122"/>
              </a:rPr>
              <a:t>典型的缓存中间件</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5.3</a:t>
            </a:r>
            <a:r>
              <a:rPr lang="zh-CN" altLang="en-US" sz="2400" dirty="0">
                <a:solidFill>
                  <a:schemeClr val="tx1"/>
                </a:solidFill>
                <a:latin typeface="宋体" panose="02010600030101010101" pitchFamily="2" charset="-122"/>
                <a:ea typeface="宋体" panose="02010600030101010101" pitchFamily="2" charset="-122"/>
              </a:rPr>
              <a:t> </a:t>
            </a:r>
            <a:r>
              <a:rPr lang="en-US" altLang="zh-CN" sz="2400" dirty="0">
                <a:solidFill>
                  <a:schemeClr val="tx1"/>
                </a:solidFill>
                <a:latin typeface="宋体" panose="02010600030101010101" pitchFamily="2" charset="-122"/>
                <a:ea typeface="宋体" panose="02010600030101010101" pitchFamily="2" charset="-122"/>
              </a:rPr>
              <a:t>Redis</a:t>
            </a:r>
            <a:r>
              <a:rPr lang="en-GB" altLang="zh-CN" sz="2400" dirty="0">
                <a:solidFill>
                  <a:schemeClr val="tx1"/>
                </a:solidFill>
                <a:latin typeface="宋体" panose="02010600030101010101" pitchFamily="2" charset="-122"/>
                <a:ea typeface="宋体" panose="02010600030101010101" pitchFamily="2" charset="-122"/>
              </a:rPr>
              <a:t> Key-Value</a:t>
            </a:r>
            <a:r>
              <a:rPr lang="zh-CN" altLang="en-US" sz="2400" dirty="0">
                <a:solidFill>
                  <a:schemeClr val="tx1"/>
                </a:solidFill>
                <a:latin typeface="宋体" panose="02010600030101010101" pitchFamily="2" charset="-122"/>
                <a:ea typeface="宋体" panose="02010600030101010101" pitchFamily="2" charset="-122"/>
              </a:rPr>
              <a:t>数据库</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5.4 Spring Cache</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5.5 </a:t>
            </a:r>
            <a:r>
              <a:rPr lang="zh-CN" altLang="en-US" sz="2400" dirty="0">
                <a:solidFill>
                  <a:schemeClr val="tx1"/>
                </a:solidFill>
                <a:latin typeface="宋体" panose="02010600030101010101" pitchFamily="2" charset="-122"/>
                <a:ea typeface="宋体" panose="02010600030101010101" pitchFamily="2" charset="-122"/>
              </a:rPr>
              <a:t>基于</a:t>
            </a:r>
            <a:r>
              <a:rPr lang="en-US" altLang="zh-CN" sz="2400" dirty="0">
                <a:solidFill>
                  <a:schemeClr val="tx1"/>
                </a:solidFill>
                <a:latin typeface="宋体" panose="02010600030101010101" pitchFamily="2" charset="-122"/>
                <a:ea typeface="宋体" panose="02010600030101010101" pitchFamily="2" charset="-122"/>
              </a:rPr>
              <a:t>Redis</a:t>
            </a:r>
            <a:r>
              <a:rPr lang="zh-CN" altLang="en-US" sz="2400" dirty="0">
                <a:solidFill>
                  <a:schemeClr val="tx1"/>
                </a:solidFill>
                <a:latin typeface="宋体" panose="02010600030101010101" pitchFamily="2" charset="-122"/>
                <a:ea typeface="宋体" panose="02010600030101010101" pitchFamily="2" charset="-122"/>
              </a:rPr>
              <a:t>的</a:t>
            </a:r>
            <a:r>
              <a:rPr lang="en-US" altLang="zh-CN" sz="2400" dirty="0">
                <a:solidFill>
                  <a:schemeClr val="tx1"/>
                </a:solidFill>
                <a:latin typeface="宋体" panose="02010600030101010101" pitchFamily="2" charset="-122"/>
                <a:ea typeface="宋体" panose="02010600030101010101" pitchFamily="2" charset="-122"/>
              </a:rPr>
              <a:t>Session</a:t>
            </a:r>
            <a:r>
              <a:rPr lang="zh-CN" altLang="en-US" sz="2400" dirty="0">
                <a:solidFill>
                  <a:schemeClr val="tx1"/>
                </a:solidFill>
                <a:latin typeface="宋体" panose="02010600030101010101" pitchFamily="2" charset="-122"/>
                <a:ea typeface="宋体" panose="02010600030101010101" pitchFamily="2" charset="-122"/>
              </a:rPr>
              <a:t>共享</a:t>
            </a:r>
            <a:endParaRPr lang="en-US" altLang="zh-CN" sz="2400" dirty="0">
              <a:solidFill>
                <a:schemeClr val="tx1"/>
              </a:solidFill>
              <a:latin typeface="宋体" panose="02010600030101010101" pitchFamily="2" charset="-122"/>
              <a:ea typeface="宋体" panose="02010600030101010101" pitchFamily="2" charset="-122"/>
            </a:endParaRPr>
          </a:p>
          <a:p>
            <a:pPr algn="l">
              <a:lnSpc>
                <a:spcPct val="150000"/>
              </a:lnSpc>
              <a:spcBef>
                <a:spcPct val="30000"/>
              </a:spcBef>
              <a:buClr>
                <a:schemeClr val="tx1"/>
              </a:buClr>
              <a:buSzPct val="75000"/>
              <a:buNone/>
            </a:pPr>
            <a:r>
              <a:rPr lang="en-US" altLang="zh-CN" sz="2400" dirty="0">
                <a:solidFill>
                  <a:schemeClr val="tx1"/>
                </a:solidFill>
                <a:latin typeface="宋体" panose="02010600030101010101" pitchFamily="2" charset="-122"/>
                <a:ea typeface="宋体" panose="02010600030101010101" pitchFamily="2" charset="-122"/>
              </a:rPr>
              <a:t>5.6 Redis</a:t>
            </a:r>
            <a:r>
              <a:rPr lang="zh-CN" altLang="en-US" sz="2400" dirty="0">
                <a:solidFill>
                  <a:schemeClr val="tx1"/>
                </a:solidFill>
                <a:latin typeface="宋体" panose="02010600030101010101" pitchFamily="2" charset="-122"/>
                <a:ea typeface="宋体" panose="02010600030101010101" pitchFamily="2" charset="-122"/>
              </a:rPr>
              <a:t>在</a:t>
            </a:r>
            <a:r>
              <a:rPr lang="en-US" altLang="zh-CN" sz="2400" dirty="0">
                <a:solidFill>
                  <a:schemeClr val="tx1"/>
                </a:solidFill>
                <a:latin typeface="宋体" panose="02010600030101010101" pitchFamily="2" charset="-122"/>
                <a:ea typeface="宋体" panose="02010600030101010101" pitchFamily="2" charset="-122"/>
              </a:rPr>
              <a:t>Web</a:t>
            </a:r>
            <a:r>
              <a:rPr lang="zh-CN" altLang="en-US" sz="2400" dirty="0">
                <a:solidFill>
                  <a:schemeClr val="tx1"/>
                </a:solidFill>
                <a:latin typeface="宋体" panose="02010600030101010101" pitchFamily="2" charset="-122"/>
                <a:ea typeface="宋体" panose="02010600030101010101" pitchFamily="2" charset="-122"/>
              </a:rPr>
              <a:t>系统中的其它应用</a:t>
            </a:r>
            <a:endParaRPr lang="zh-CN" altLang="en-US" sz="2400" dirty="0">
              <a:solidFill>
                <a:schemeClr val="tx1"/>
              </a:solidFill>
              <a:latin typeface="宋体" panose="02010600030101010101" pitchFamily="2" charset="-122"/>
              <a:ea typeface="宋体" panose="02010600030101010101" pitchFamily="2" charset="-122"/>
            </a:endParaRPr>
          </a:p>
          <a:p>
            <a:pPr algn="l">
              <a:lnSpc>
                <a:spcPct val="150000"/>
              </a:lnSpc>
              <a:spcBef>
                <a:spcPct val="30000"/>
              </a:spcBef>
              <a:buClr>
                <a:schemeClr val="tx1"/>
              </a:buClr>
              <a:buSzPct val="75000"/>
              <a:buNone/>
            </a:pPr>
            <a:endParaRPr lang="zh-CN" altLang="en-US" sz="2400" dirty="0">
              <a:solidFill>
                <a:schemeClr val="tx1"/>
              </a:solidFill>
              <a:latin typeface="宋体" panose="02010600030101010101" pitchFamily="2" charset="-122"/>
              <a:ea typeface="宋体" panose="02010600030101010101" pitchFamily="2" charset="-122"/>
            </a:endParaRPr>
          </a:p>
        </p:txBody>
      </p:sp>
      <p:pic>
        <p:nvPicPr>
          <p:cNvPr id="1032" name="Picture 8"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57963" y="3507809"/>
            <a:ext cx="4965206" cy="2606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43560" y="2367280"/>
            <a:ext cx="5953125" cy="154305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6" name="文本框 5"/>
          <p:cNvSpPr txBox="1"/>
          <p:nvPr/>
        </p:nvSpPr>
        <p:spPr>
          <a:xfrm>
            <a:off x="399042" y="1227053"/>
            <a:ext cx="11188121" cy="4190250"/>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zh-CN" altLang="en-US" sz="2000" dirty="0">
                <a:solidFill>
                  <a:schemeClr val="tx1">
                    <a:lumMod val="85000"/>
                    <a:lumOff val="15000"/>
                  </a:schemeClr>
                </a:solidFill>
                <a:latin typeface="+mn-ea"/>
              </a:rPr>
              <a:t>在</a:t>
            </a:r>
            <a:r>
              <a:rPr lang="en-US" altLang="zh-CN" sz="2000" dirty="0">
                <a:solidFill>
                  <a:schemeClr val="tx1">
                    <a:lumMod val="85000"/>
                    <a:lumOff val="15000"/>
                  </a:schemeClr>
                </a:solidFill>
                <a:latin typeface="+mn-ea"/>
              </a:rPr>
              <a:t>Spring Boot</a:t>
            </a:r>
            <a:r>
              <a:rPr lang="zh-CN" altLang="en-US" sz="2000" dirty="0">
                <a:solidFill>
                  <a:schemeClr val="tx1">
                    <a:lumMod val="85000"/>
                    <a:lumOff val="15000"/>
                  </a:schemeClr>
                </a:solidFill>
                <a:latin typeface="+mn-ea"/>
              </a:rPr>
              <a:t>中使用</a:t>
            </a:r>
            <a:r>
              <a:rPr lang="en-US" altLang="zh-CN" sz="2000" dirty="0">
                <a:solidFill>
                  <a:schemeClr val="tx1">
                    <a:lumMod val="85000"/>
                    <a:lumOff val="15000"/>
                  </a:schemeClr>
                </a:solidFill>
                <a:latin typeface="+mn-ea"/>
              </a:rPr>
              <a:t>Redis</a:t>
            </a: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r>
              <a:rPr lang="en-US" altLang="zh-CN" sz="2000" dirty="0">
                <a:solidFill>
                  <a:schemeClr val="tx1">
                    <a:lumMod val="85000"/>
                    <a:lumOff val="15000"/>
                  </a:schemeClr>
                </a:solidFill>
                <a:latin typeface="+mn-ea"/>
              </a:rPr>
              <a:t>step1:</a:t>
            </a:r>
            <a:r>
              <a:rPr lang="zh-CN" altLang="en-US" sz="2000" dirty="0">
                <a:solidFill>
                  <a:schemeClr val="tx1">
                    <a:lumMod val="85000"/>
                    <a:lumOff val="15000"/>
                  </a:schemeClr>
                </a:solidFill>
                <a:latin typeface="+mn-ea"/>
              </a:rPr>
              <a:t> 在</a:t>
            </a:r>
            <a:r>
              <a:rPr lang="en-US" altLang="zh-CN" sz="2000" dirty="0">
                <a:solidFill>
                  <a:schemeClr val="tx1">
                    <a:lumMod val="85000"/>
                    <a:lumOff val="15000"/>
                  </a:schemeClr>
                </a:solidFill>
                <a:latin typeface="+mn-ea"/>
              </a:rPr>
              <a:t>Spring</a:t>
            </a:r>
            <a:r>
              <a:rPr lang="zh-CN" altLang="en-US" sz="2000" dirty="0">
                <a:solidFill>
                  <a:schemeClr val="tx1">
                    <a:lumMod val="85000"/>
                    <a:lumOff val="15000"/>
                  </a:schemeClr>
                </a:solidFill>
                <a:latin typeface="+mn-ea"/>
              </a:rPr>
              <a:t> </a:t>
            </a:r>
            <a:r>
              <a:rPr lang="en-US" altLang="zh-CN" sz="2000" dirty="0" err="1">
                <a:solidFill>
                  <a:schemeClr val="tx1">
                    <a:lumMod val="85000"/>
                    <a:lumOff val="15000"/>
                  </a:schemeClr>
                </a:solidFill>
                <a:latin typeface="+mn-ea"/>
              </a:rPr>
              <a:t>Initializr</a:t>
            </a:r>
            <a:r>
              <a:rPr lang="zh-CN" altLang="en-US" sz="2000" dirty="0">
                <a:solidFill>
                  <a:schemeClr val="tx1">
                    <a:lumMod val="85000"/>
                    <a:lumOff val="15000"/>
                  </a:schemeClr>
                </a:solidFill>
                <a:latin typeface="+mn-ea"/>
              </a:rPr>
              <a:t>中勾选勾选</a:t>
            </a:r>
            <a:r>
              <a:rPr lang="en-US" altLang="zh-CN" sz="2000" dirty="0">
                <a:solidFill>
                  <a:schemeClr val="tx1">
                    <a:lumMod val="85000"/>
                    <a:lumOff val="15000"/>
                  </a:schemeClr>
                </a:solidFill>
                <a:latin typeface="+mn-ea"/>
              </a:rPr>
              <a:t>spring-data-</a:t>
            </a:r>
            <a:r>
              <a:rPr lang="en-US" altLang="zh-CN" sz="2000" dirty="0" err="1">
                <a:solidFill>
                  <a:schemeClr val="tx1">
                    <a:lumMod val="85000"/>
                    <a:lumOff val="15000"/>
                  </a:schemeClr>
                </a:solidFill>
                <a:latin typeface="+mn-ea"/>
              </a:rPr>
              <a:t>redis</a:t>
            </a:r>
            <a:r>
              <a:rPr lang="zh-CN" altLang="en-US" sz="2000" dirty="0">
                <a:solidFill>
                  <a:schemeClr val="tx1">
                    <a:lumMod val="85000"/>
                    <a:lumOff val="15000"/>
                  </a:schemeClr>
                </a:solidFill>
                <a:latin typeface="+mn-ea"/>
              </a:rPr>
              <a:t>或者直接在</a:t>
            </a:r>
            <a:r>
              <a:rPr lang="en-US" altLang="zh-CN" sz="2000" dirty="0">
                <a:solidFill>
                  <a:schemeClr val="tx1">
                    <a:lumMod val="85000"/>
                    <a:lumOff val="15000"/>
                  </a:schemeClr>
                </a:solidFill>
                <a:latin typeface="+mn-ea"/>
              </a:rPr>
              <a:t>POM</a:t>
            </a:r>
            <a:r>
              <a:rPr lang="zh-CN" altLang="en-US" sz="2000" dirty="0">
                <a:solidFill>
                  <a:schemeClr val="tx1">
                    <a:lumMod val="85000"/>
                    <a:lumOff val="15000"/>
                  </a:schemeClr>
                </a:solidFill>
                <a:latin typeface="+mn-ea"/>
              </a:rPr>
              <a:t>中引入</a:t>
            </a:r>
            <a:r>
              <a:rPr lang="en-US" altLang="zh-CN" sz="2000" dirty="0">
                <a:solidFill>
                  <a:schemeClr val="tx1">
                    <a:lumMod val="85000"/>
                    <a:lumOff val="15000"/>
                  </a:schemeClr>
                </a:solidFill>
                <a:latin typeface="+mn-ea"/>
              </a:rPr>
              <a:t>data-</a:t>
            </a:r>
            <a:r>
              <a:rPr lang="en-US" altLang="zh-CN" sz="2000" dirty="0" err="1">
                <a:solidFill>
                  <a:schemeClr val="tx1">
                    <a:lumMod val="85000"/>
                    <a:lumOff val="15000"/>
                  </a:schemeClr>
                </a:solidFill>
                <a:latin typeface="+mn-ea"/>
              </a:rPr>
              <a:t>redis</a:t>
            </a: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r>
              <a:rPr lang="en-US" altLang="zh-CN" sz="2000" dirty="0">
                <a:solidFill>
                  <a:schemeClr val="tx1">
                    <a:lumMod val="85000"/>
                    <a:lumOff val="15000"/>
                  </a:schemeClr>
                </a:solidFill>
                <a:latin typeface="+mn-ea"/>
              </a:rPr>
              <a:t>Step2</a:t>
            </a:r>
            <a:r>
              <a:rPr lang="zh-CN" altLang="en-US" sz="2000" dirty="0">
                <a:solidFill>
                  <a:schemeClr val="tx1">
                    <a:lumMod val="85000"/>
                    <a:lumOff val="15000"/>
                  </a:schemeClr>
                </a:solidFill>
                <a:latin typeface="+mn-ea"/>
              </a:rPr>
              <a:t>：在配置文件中配置好</a:t>
            </a:r>
            <a:r>
              <a:rPr lang="en-US" altLang="zh-CN" sz="2000" dirty="0" err="1">
                <a:solidFill>
                  <a:schemeClr val="tx1">
                    <a:lumMod val="85000"/>
                    <a:lumOff val="15000"/>
                  </a:schemeClr>
                </a:solidFill>
                <a:latin typeface="+mn-ea"/>
              </a:rPr>
              <a:t>redis</a:t>
            </a:r>
            <a:r>
              <a:rPr lang="zh-CN" altLang="en-US" sz="2000" dirty="0">
                <a:solidFill>
                  <a:schemeClr val="tx1">
                    <a:lumMod val="85000"/>
                    <a:lumOff val="15000"/>
                  </a:schemeClr>
                </a:solidFill>
                <a:latin typeface="+mn-ea"/>
              </a:rPr>
              <a:t>服务器连接信息</a:t>
            </a: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endParaRPr lang="zh-CN" altLang="en-US" sz="2000" dirty="0"/>
          </a:p>
        </p:txBody>
      </p:sp>
      <p:sp>
        <p:nvSpPr>
          <p:cNvPr id="2" name="Rectangle 1"/>
          <p:cNvSpPr>
            <a:spLocks noChangeArrowheads="1"/>
          </p:cNvSpPr>
          <p:nvPr/>
        </p:nvSpPr>
        <p:spPr bwMode="auto">
          <a:xfrm>
            <a:off x="5507990" y="2297113"/>
            <a:ext cx="6515735" cy="1076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rgbClr val="000000"/>
                </a:solidFill>
                <a:effectLst/>
                <a:latin typeface="Consolas" panose="020B0609020204030204" pitchFamily="49" charset="0"/>
              </a:rPr>
              <a:t>&lt;</a:t>
            </a:r>
            <a:r>
              <a:rPr kumimoji="0" lang="zh-CN" altLang="zh-CN" sz="1600" b="1" i="0" u="none" strike="noStrike" cap="none" normalizeH="0" baseline="0" dirty="0">
                <a:ln>
                  <a:noFill/>
                </a:ln>
                <a:solidFill>
                  <a:srgbClr val="000080"/>
                </a:solidFill>
                <a:effectLst/>
                <a:latin typeface="Consolas" panose="020B0609020204030204" pitchFamily="49" charset="0"/>
              </a:rPr>
              <a:t>dependency</a:t>
            </a:r>
            <a:r>
              <a:rPr kumimoji="0" lang="zh-CN" altLang="zh-CN" sz="1600" b="0" i="0" u="none" strike="noStrike" cap="none" normalizeH="0" baseline="0" dirty="0">
                <a:ln>
                  <a:noFill/>
                </a:ln>
                <a:solidFill>
                  <a:srgbClr val="000000"/>
                </a:solidFill>
                <a:effectLst/>
                <a:latin typeface="Consolas" panose="020B0609020204030204" pitchFamily="49" charset="0"/>
              </a:rPr>
              <a:t>&gt;</a:t>
            </a:r>
            <a:br>
              <a:rPr kumimoji="0" lang="zh-CN" altLang="zh-CN" sz="1600" b="0" i="0" u="none" strike="noStrike" cap="none" normalizeH="0" baseline="0" dirty="0">
                <a:ln>
                  <a:noFill/>
                </a:ln>
                <a:solidFill>
                  <a:srgbClr val="000000"/>
                </a:solidFill>
                <a:effectLst/>
                <a:latin typeface="Consolas" panose="020B06090202040302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rPr>
              <a:t>    &lt;</a:t>
            </a:r>
            <a:r>
              <a:rPr kumimoji="0" lang="zh-CN" altLang="zh-CN" sz="1600" b="1" i="0" u="none" strike="noStrike" cap="none" normalizeH="0" baseline="0" dirty="0">
                <a:ln>
                  <a:noFill/>
                </a:ln>
                <a:solidFill>
                  <a:srgbClr val="000080"/>
                </a:solidFill>
                <a:effectLst/>
                <a:latin typeface="Consolas" panose="020B0609020204030204" pitchFamily="49" charset="0"/>
              </a:rPr>
              <a:t>groupId</a:t>
            </a:r>
            <a:r>
              <a:rPr kumimoji="0" lang="zh-CN" altLang="zh-CN" sz="1600" b="0" i="0" u="none" strike="noStrike" cap="none" normalizeH="0" baseline="0" dirty="0">
                <a:ln>
                  <a:noFill/>
                </a:ln>
                <a:solidFill>
                  <a:srgbClr val="000000"/>
                </a:solidFill>
                <a:effectLst/>
                <a:latin typeface="Consolas" panose="020B0609020204030204" pitchFamily="49" charset="0"/>
              </a:rPr>
              <a:t>&gt;org.springframework.boot&lt;/</a:t>
            </a:r>
            <a:r>
              <a:rPr kumimoji="0" lang="zh-CN" altLang="zh-CN" sz="1600" b="1" i="0" u="none" strike="noStrike" cap="none" normalizeH="0" baseline="0" dirty="0">
                <a:ln>
                  <a:noFill/>
                </a:ln>
                <a:solidFill>
                  <a:srgbClr val="000080"/>
                </a:solidFill>
                <a:effectLst/>
                <a:latin typeface="Consolas" panose="020B0609020204030204" pitchFamily="49" charset="0"/>
              </a:rPr>
              <a:t>groupId</a:t>
            </a:r>
            <a:r>
              <a:rPr kumimoji="0" lang="zh-CN" altLang="zh-CN" sz="1600" b="0" i="0" u="none" strike="noStrike" cap="none" normalizeH="0" baseline="0" dirty="0">
                <a:ln>
                  <a:noFill/>
                </a:ln>
                <a:solidFill>
                  <a:srgbClr val="000000"/>
                </a:solidFill>
                <a:effectLst/>
                <a:latin typeface="Consolas" panose="020B0609020204030204" pitchFamily="49" charset="0"/>
              </a:rPr>
              <a:t>&gt;</a:t>
            </a:r>
            <a:br>
              <a:rPr kumimoji="0" lang="zh-CN" altLang="zh-CN" sz="1600" b="0" i="0" u="none" strike="noStrike" cap="none" normalizeH="0" baseline="0" dirty="0">
                <a:ln>
                  <a:noFill/>
                </a:ln>
                <a:solidFill>
                  <a:srgbClr val="000000"/>
                </a:solidFill>
                <a:effectLst/>
                <a:latin typeface="Consolas" panose="020B06090202040302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rPr>
              <a:t>    &lt;</a:t>
            </a:r>
            <a:r>
              <a:rPr kumimoji="0" lang="zh-CN" altLang="zh-CN" sz="1600" b="1" i="0" u="none" strike="noStrike" cap="none" normalizeH="0" baseline="0" dirty="0">
                <a:ln>
                  <a:noFill/>
                </a:ln>
                <a:solidFill>
                  <a:srgbClr val="000080"/>
                </a:solidFill>
                <a:effectLst/>
                <a:latin typeface="Consolas" panose="020B0609020204030204" pitchFamily="49" charset="0"/>
              </a:rPr>
              <a:t>artifactId</a:t>
            </a:r>
            <a:r>
              <a:rPr kumimoji="0" lang="zh-CN" altLang="zh-CN" sz="1600" b="0" i="0" u="none" strike="noStrike" cap="none" normalizeH="0" baseline="0" dirty="0">
                <a:ln>
                  <a:noFill/>
                </a:ln>
                <a:solidFill>
                  <a:srgbClr val="000000"/>
                </a:solidFill>
                <a:effectLst/>
                <a:latin typeface="Consolas" panose="020B0609020204030204" pitchFamily="49" charset="0"/>
              </a:rPr>
              <a:t>&gt;spring-boot-starter-data-redis&lt;/</a:t>
            </a:r>
            <a:r>
              <a:rPr kumimoji="0" lang="zh-CN" altLang="zh-CN" sz="1600" b="1" i="0" u="none" strike="noStrike" cap="none" normalizeH="0" baseline="0" dirty="0">
                <a:ln>
                  <a:noFill/>
                </a:ln>
                <a:solidFill>
                  <a:srgbClr val="000080"/>
                </a:solidFill>
                <a:effectLst/>
                <a:latin typeface="Consolas" panose="020B0609020204030204" pitchFamily="49" charset="0"/>
              </a:rPr>
              <a:t>artifactId</a:t>
            </a:r>
            <a:r>
              <a:rPr kumimoji="0" lang="zh-CN" altLang="zh-CN" sz="1600" b="0" i="0" u="none" strike="noStrike" cap="none" normalizeH="0" baseline="0" dirty="0">
                <a:ln>
                  <a:noFill/>
                </a:ln>
                <a:solidFill>
                  <a:srgbClr val="000000"/>
                </a:solidFill>
                <a:effectLst/>
                <a:latin typeface="Consolas" panose="020B0609020204030204" pitchFamily="49" charset="0"/>
              </a:rPr>
              <a:t>&gt;</a:t>
            </a:r>
            <a:br>
              <a:rPr kumimoji="0" lang="zh-CN" altLang="zh-CN" sz="1600" b="0" i="0" u="none" strike="noStrike" cap="none" normalizeH="0" baseline="0" dirty="0">
                <a:ln>
                  <a:noFill/>
                </a:ln>
                <a:solidFill>
                  <a:srgbClr val="000000"/>
                </a:solidFill>
                <a:effectLst/>
                <a:latin typeface="Consolas" panose="020B0609020204030204" pitchFamily="49" charset="0"/>
              </a:rPr>
            </a:br>
            <a:r>
              <a:rPr kumimoji="0" lang="zh-CN" altLang="zh-CN" sz="1600" b="0" i="0" u="none" strike="noStrike" cap="none" normalizeH="0" baseline="0" dirty="0">
                <a:ln>
                  <a:noFill/>
                </a:ln>
                <a:solidFill>
                  <a:srgbClr val="000000"/>
                </a:solidFill>
                <a:effectLst/>
                <a:latin typeface="Consolas" panose="020B0609020204030204" pitchFamily="49" charset="0"/>
              </a:rPr>
              <a:t>&lt;/</a:t>
            </a:r>
            <a:r>
              <a:rPr kumimoji="0" lang="zh-CN" altLang="zh-CN" sz="1600" b="1" i="0" u="none" strike="noStrike" cap="none" normalizeH="0" baseline="0" dirty="0">
                <a:ln>
                  <a:noFill/>
                </a:ln>
                <a:solidFill>
                  <a:srgbClr val="000080"/>
                </a:solidFill>
                <a:effectLst/>
                <a:latin typeface="Consolas" panose="020B0609020204030204" pitchFamily="49" charset="0"/>
              </a:rPr>
              <a:t>dependency</a:t>
            </a:r>
            <a:r>
              <a:rPr kumimoji="0" lang="zh-CN" altLang="zh-CN" sz="1600" b="0" i="0" u="none" strike="noStrike" cap="none" normalizeH="0" baseline="0" dirty="0">
                <a:ln>
                  <a:noFill/>
                </a:ln>
                <a:solidFill>
                  <a:srgbClr val="000000"/>
                </a:solidFill>
                <a:effectLst/>
                <a:latin typeface="Consolas" panose="020B0609020204030204" pitchFamily="49" charset="0"/>
              </a:rPr>
              <a:t>&gt;</a:t>
            </a:r>
            <a:endParaRPr kumimoji="0" lang="zh-CN" altLang="zh-CN" sz="2400" b="0" i="0" u="none" strike="noStrike" cap="none" normalizeH="0" baseline="0" dirty="0">
              <a:ln>
                <a:noFill/>
              </a:ln>
              <a:solidFill>
                <a:schemeClr val="tx1"/>
              </a:solidFill>
              <a:effectLst/>
              <a:latin typeface="Arial" panose="020B0604020202090204" pitchFamily="34" charset="0"/>
            </a:endParaRPr>
          </a:p>
        </p:txBody>
      </p:sp>
      <p:pic>
        <p:nvPicPr>
          <p:cNvPr id="5" name="图片 4"/>
          <p:cNvPicPr>
            <a:picLocks noChangeAspect="1"/>
          </p:cNvPicPr>
          <p:nvPr/>
        </p:nvPicPr>
        <p:blipFill>
          <a:blip r:embed="rId2"/>
          <a:stretch>
            <a:fillRect/>
          </a:stretch>
        </p:blipFill>
        <p:spPr>
          <a:xfrm>
            <a:off x="6670059" y="3989474"/>
            <a:ext cx="3479682" cy="2687088"/>
          </a:xfrm>
          <a:prstGeom prst="rect">
            <a:avLst/>
          </a:prstGeom>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6" name="文本框 5"/>
          <p:cNvSpPr txBox="1"/>
          <p:nvPr/>
        </p:nvSpPr>
        <p:spPr>
          <a:xfrm>
            <a:off x="399042" y="1227053"/>
            <a:ext cx="11188121" cy="3266920"/>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zh-CN" altLang="en-US" sz="2000" dirty="0">
                <a:solidFill>
                  <a:schemeClr val="tx1">
                    <a:lumMod val="85000"/>
                    <a:lumOff val="15000"/>
                  </a:schemeClr>
                </a:solidFill>
                <a:latin typeface="+mn-ea"/>
              </a:rPr>
              <a:t>在</a:t>
            </a:r>
            <a:r>
              <a:rPr lang="en-US" altLang="zh-CN" sz="2000" dirty="0">
                <a:solidFill>
                  <a:schemeClr val="tx1">
                    <a:lumMod val="85000"/>
                    <a:lumOff val="15000"/>
                  </a:schemeClr>
                </a:solidFill>
                <a:latin typeface="+mn-ea"/>
              </a:rPr>
              <a:t>Spring Boot</a:t>
            </a:r>
            <a:r>
              <a:rPr lang="zh-CN" altLang="en-US" sz="2000" dirty="0">
                <a:solidFill>
                  <a:schemeClr val="tx1">
                    <a:lumMod val="85000"/>
                    <a:lumOff val="15000"/>
                  </a:schemeClr>
                </a:solidFill>
                <a:latin typeface="+mn-ea"/>
              </a:rPr>
              <a:t>中使用</a:t>
            </a:r>
            <a:r>
              <a:rPr lang="en-US" altLang="zh-CN" sz="2000" dirty="0">
                <a:solidFill>
                  <a:schemeClr val="tx1">
                    <a:lumMod val="85000"/>
                    <a:lumOff val="15000"/>
                  </a:schemeClr>
                </a:solidFill>
                <a:latin typeface="+mn-ea"/>
              </a:rPr>
              <a:t>Redis</a:t>
            </a: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r>
              <a:rPr lang="en-US" altLang="zh-CN" sz="2000" dirty="0">
                <a:solidFill>
                  <a:schemeClr val="tx1">
                    <a:lumMod val="85000"/>
                    <a:lumOff val="15000"/>
                  </a:schemeClr>
                </a:solidFill>
                <a:latin typeface="+mn-ea"/>
              </a:rPr>
              <a:t>step1:</a:t>
            </a:r>
            <a:r>
              <a:rPr lang="zh-CN" altLang="en-US" sz="2000" dirty="0">
                <a:solidFill>
                  <a:schemeClr val="tx1">
                    <a:lumMod val="85000"/>
                    <a:lumOff val="15000"/>
                  </a:schemeClr>
                </a:solidFill>
                <a:latin typeface="+mn-ea"/>
              </a:rPr>
              <a:t> 在</a:t>
            </a:r>
            <a:r>
              <a:rPr lang="en-US" altLang="zh-CN" sz="2000" dirty="0">
                <a:solidFill>
                  <a:schemeClr val="tx1">
                    <a:lumMod val="85000"/>
                    <a:lumOff val="15000"/>
                  </a:schemeClr>
                </a:solidFill>
                <a:latin typeface="+mn-ea"/>
              </a:rPr>
              <a:t>Spring</a:t>
            </a:r>
            <a:r>
              <a:rPr lang="zh-CN" altLang="en-US" sz="2000" dirty="0">
                <a:solidFill>
                  <a:schemeClr val="tx1">
                    <a:lumMod val="85000"/>
                    <a:lumOff val="15000"/>
                  </a:schemeClr>
                </a:solidFill>
                <a:latin typeface="+mn-ea"/>
              </a:rPr>
              <a:t> </a:t>
            </a:r>
            <a:r>
              <a:rPr lang="en-US" altLang="zh-CN" sz="2000" dirty="0" err="1">
                <a:solidFill>
                  <a:schemeClr val="tx1">
                    <a:lumMod val="85000"/>
                    <a:lumOff val="15000"/>
                  </a:schemeClr>
                </a:solidFill>
                <a:latin typeface="+mn-ea"/>
              </a:rPr>
              <a:t>Initializr</a:t>
            </a:r>
            <a:r>
              <a:rPr lang="zh-CN" altLang="en-US" sz="2000" dirty="0">
                <a:solidFill>
                  <a:schemeClr val="tx1">
                    <a:lumMod val="85000"/>
                    <a:lumOff val="15000"/>
                  </a:schemeClr>
                </a:solidFill>
                <a:latin typeface="+mn-ea"/>
              </a:rPr>
              <a:t>中勾选勾选</a:t>
            </a:r>
            <a:r>
              <a:rPr lang="en-US" altLang="zh-CN" sz="2000" dirty="0">
                <a:solidFill>
                  <a:schemeClr val="tx1">
                    <a:lumMod val="85000"/>
                    <a:lumOff val="15000"/>
                  </a:schemeClr>
                </a:solidFill>
                <a:latin typeface="+mn-ea"/>
              </a:rPr>
              <a:t>spring-data-</a:t>
            </a:r>
            <a:r>
              <a:rPr lang="en-US" altLang="zh-CN" sz="2000" dirty="0" err="1">
                <a:solidFill>
                  <a:schemeClr val="tx1">
                    <a:lumMod val="85000"/>
                    <a:lumOff val="15000"/>
                  </a:schemeClr>
                </a:solidFill>
                <a:latin typeface="+mn-ea"/>
              </a:rPr>
              <a:t>redis</a:t>
            </a:r>
            <a:r>
              <a:rPr lang="zh-CN" altLang="en-US" sz="2000" dirty="0">
                <a:solidFill>
                  <a:schemeClr val="tx1">
                    <a:lumMod val="85000"/>
                    <a:lumOff val="15000"/>
                  </a:schemeClr>
                </a:solidFill>
                <a:latin typeface="+mn-ea"/>
              </a:rPr>
              <a:t>或者直接在</a:t>
            </a:r>
            <a:r>
              <a:rPr lang="en-US" altLang="zh-CN" sz="2000" dirty="0">
                <a:solidFill>
                  <a:schemeClr val="tx1">
                    <a:lumMod val="85000"/>
                    <a:lumOff val="15000"/>
                  </a:schemeClr>
                </a:solidFill>
                <a:latin typeface="+mn-ea"/>
              </a:rPr>
              <a:t>POM</a:t>
            </a:r>
            <a:r>
              <a:rPr lang="zh-CN" altLang="en-US" sz="2000" dirty="0">
                <a:solidFill>
                  <a:schemeClr val="tx1">
                    <a:lumMod val="85000"/>
                    <a:lumOff val="15000"/>
                  </a:schemeClr>
                </a:solidFill>
                <a:latin typeface="+mn-ea"/>
              </a:rPr>
              <a:t>中引入</a:t>
            </a:r>
            <a:r>
              <a:rPr lang="en-US" altLang="zh-CN" sz="2000" dirty="0">
                <a:solidFill>
                  <a:schemeClr val="tx1">
                    <a:lumMod val="85000"/>
                    <a:lumOff val="15000"/>
                  </a:schemeClr>
                </a:solidFill>
                <a:latin typeface="+mn-ea"/>
              </a:rPr>
              <a:t>data-</a:t>
            </a:r>
            <a:r>
              <a:rPr lang="en-US" altLang="zh-CN" sz="2000" dirty="0" err="1">
                <a:solidFill>
                  <a:schemeClr val="tx1">
                    <a:lumMod val="85000"/>
                    <a:lumOff val="15000"/>
                  </a:schemeClr>
                </a:solidFill>
                <a:latin typeface="+mn-ea"/>
              </a:rPr>
              <a:t>redis</a:t>
            </a: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r>
              <a:rPr lang="en-US" altLang="zh-CN" sz="2000" dirty="0">
                <a:solidFill>
                  <a:schemeClr val="tx1">
                    <a:lumMod val="85000"/>
                    <a:lumOff val="15000"/>
                  </a:schemeClr>
                </a:solidFill>
                <a:latin typeface="+mn-ea"/>
              </a:rPr>
              <a:t>Step2</a:t>
            </a:r>
            <a:r>
              <a:rPr lang="zh-CN" altLang="en-US" sz="2000" dirty="0">
                <a:solidFill>
                  <a:schemeClr val="tx1">
                    <a:lumMod val="85000"/>
                    <a:lumOff val="15000"/>
                  </a:schemeClr>
                </a:solidFill>
                <a:latin typeface="+mn-ea"/>
              </a:rPr>
              <a:t>：在配置文件中配置好</a:t>
            </a:r>
            <a:r>
              <a:rPr lang="en-US" altLang="zh-CN" sz="2000" dirty="0" err="1">
                <a:solidFill>
                  <a:schemeClr val="tx1">
                    <a:lumMod val="85000"/>
                    <a:lumOff val="15000"/>
                  </a:schemeClr>
                </a:solidFill>
                <a:latin typeface="+mn-ea"/>
              </a:rPr>
              <a:t>redis</a:t>
            </a:r>
            <a:r>
              <a:rPr lang="zh-CN" altLang="en-US" sz="2000" dirty="0">
                <a:solidFill>
                  <a:schemeClr val="tx1">
                    <a:lumMod val="85000"/>
                    <a:lumOff val="15000"/>
                  </a:schemeClr>
                </a:solidFill>
                <a:latin typeface="+mn-ea"/>
              </a:rPr>
              <a:t>服务器连接信息</a:t>
            </a: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r>
              <a:rPr lang="en-US" altLang="zh-CN" sz="2000" dirty="0">
                <a:solidFill>
                  <a:schemeClr val="tx1">
                    <a:lumMod val="85000"/>
                    <a:lumOff val="15000"/>
                  </a:schemeClr>
                </a:solidFill>
                <a:latin typeface="+mn-ea"/>
              </a:rPr>
              <a:t>Step3</a:t>
            </a:r>
            <a:r>
              <a:rPr lang="zh-CN" altLang="en-US" sz="2000" dirty="0">
                <a:solidFill>
                  <a:schemeClr val="tx1">
                    <a:lumMod val="85000"/>
                    <a:lumOff val="15000"/>
                  </a:schemeClr>
                </a:solidFill>
                <a:latin typeface="+mn-ea"/>
              </a:rPr>
              <a:t>：使用自动装配的</a:t>
            </a:r>
            <a:r>
              <a:rPr lang="en-GB" altLang="zh-CN" sz="2000" dirty="0" err="1"/>
              <a:t>RedisTemplate</a:t>
            </a:r>
            <a:r>
              <a:rPr lang="zh-CN" altLang="en-US" sz="2000" dirty="0"/>
              <a:t> </a:t>
            </a:r>
            <a:r>
              <a:rPr lang="en-US" altLang="zh-CN" sz="2000" dirty="0"/>
              <a:t>Bean</a:t>
            </a:r>
            <a:r>
              <a:rPr lang="zh-CN" altLang="en-US" sz="2000" dirty="0"/>
              <a:t>或</a:t>
            </a:r>
            <a:r>
              <a:rPr lang="en-US" altLang="zh-CN" sz="2000" dirty="0"/>
              <a:t>String</a:t>
            </a:r>
            <a:r>
              <a:rPr lang="en-GB" altLang="zh-CN" sz="2000" dirty="0" err="1"/>
              <a:t>RedisTemplate</a:t>
            </a:r>
            <a:r>
              <a:rPr lang="zh-CN" altLang="en-US" sz="2000" dirty="0"/>
              <a:t> </a:t>
            </a:r>
            <a:r>
              <a:rPr lang="en-US" altLang="zh-CN" sz="2000" dirty="0"/>
              <a:t>Bean</a:t>
            </a:r>
            <a:r>
              <a:rPr lang="zh-CN" altLang="en-US" sz="2000" dirty="0"/>
              <a:t>（支持</a:t>
            </a:r>
            <a:r>
              <a:rPr lang="en-US" altLang="zh-CN" sz="2000" dirty="0"/>
              <a:t>String</a:t>
            </a:r>
            <a:r>
              <a:rPr lang="zh-CN" altLang="en-US" sz="2000" dirty="0"/>
              <a:t>）进行</a:t>
            </a:r>
            <a:r>
              <a:rPr lang="en-US" altLang="zh-CN" sz="2000" dirty="0"/>
              <a:t>Redis</a:t>
            </a:r>
            <a:r>
              <a:rPr lang="zh-CN" altLang="en-US" sz="2000" dirty="0"/>
              <a:t>操作</a:t>
            </a: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endParaRPr lang="zh-CN" altLang="en-US" sz="2000" dirty="0"/>
          </a:p>
        </p:txBody>
      </p:sp>
      <p:pic>
        <p:nvPicPr>
          <p:cNvPr id="4" name="图片 3"/>
          <p:cNvPicPr>
            <a:picLocks noChangeAspect="1"/>
          </p:cNvPicPr>
          <p:nvPr/>
        </p:nvPicPr>
        <p:blipFill>
          <a:blip r:embed="rId1"/>
          <a:stretch>
            <a:fillRect/>
          </a:stretch>
        </p:blipFill>
        <p:spPr>
          <a:xfrm>
            <a:off x="2130928" y="3354306"/>
            <a:ext cx="6673708" cy="1920415"/>
          </a:xfrm>
          <a:prstGeom prst="rect">
            <a:avLst/>
          </a:prstGeom>
        </p:spPr>
      </p:pic>
      <p:sp>
        <p:nvSpPr>
          <p:cNvPr id="2" name="文本框 1"/>
          <p:cNvSpPr txBox="1"/>
          <p:nvPr/>
        </p:nvSpPr>
        <p:spPr>
          <a:xfrm>
            <a:off x="398780" y="5795010"/>
            <a:ext cx="8665845" cy="368300"/>
          </a:xfrm>
          <a:prstGeom prst="rect">
            <a:avLst/>
          </a:prstGeom>
          <a:noFill/>
        </p:spPr>
        <p:txBody>
          <a:bodyPr wrap="square" rtlCol="0" anchor="t">
            <a:spAutoFit/>
          </a:bodyPr>
          <a:p>
            <a:r>
              <a:rPr lang="zh-CN" altLang="en-US">
                <a:hlinkClick r:id="rId2" action="ppaction://hlinkfile"/>
              </a:rPr>
              <a:t>https://docs.spring.io/spring-data/redis/docs/current/reference/html/#redis:template</a:t>
            </a:r>
            <a:endParaRPr lang="zh-CN" altLang="en-US"/>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6" name="文本框 5"/>
          <p:cNvSpPr txBox="1"/>
          <p:nvPr/>
        </p:nvSpPr>
        <p:spPr>
          <a:xfrm>
            <a:off x="399042" y="1227053"/>
            <a:ext cx="11188121" cy="958596"/>
          </a:xfrm>
          <a:prstGeom prst="rect">
            <a:avLst/>
          </a:prstGeom>
          <a:noFill/>
        </p:spPr>
        <p:txBody>
          <a:bodyPr wrap="square" rtlCol="0">
            <a:spAutoFit/>
          </a:bodyPr>
          <a:lstStyle/>
          <a:p>
            <a:pPr eaLnBrk="1" fontAlgn="auto" hangingPunct="1">
              <a:lnSpc>
                <a:spcPct val="150000"/>
              </a:lnSpc>
              <a:spcBef>
                <a:spcPts val="0"/>
              </a:spcBef>
              <a:spcAft>
                <a:spcPts val="0"/>
              </a:spcAft>
              <a:defRPr/>
            </a:pPr>
            <a:endParaRPr lang="en-US" altLang="zh-CN" sz="2000" dirty="0">
              <a:solidFill>
                <a:schemeClr val="tx1">
                  <a:lumMod val="85000"/>
                  <a:lumOff val="15000"/>
                </a:schemeClr>
              </a:solidFill>
              <a:latin typeface="+mn-ea"/>
            </a:endParaRPr>
          </a:p>
          <a:p>
            <a:pPr eaLnBrk="1" fontAlgn="auto" hangingPunct="1">
              <a:lnSpc>
                <a:spcPct val="150000"/>
              </a:lnSpc>
              <a:spcBef>
                <a:spcPts val="0"/>
              </a:spcBef>
              <a:spcAft>
                <a:spcPts val="0"/>
              </a:spcAft>
              <a:defRPr/>
            </a:pPr>
            <a:endParaRPr lang="zh-CN" altLang="en-US" sz="2000" dirty="0"/>
          </a:p>
        </p:txBody>
      </p:sp>
      <p:pic>
        <p:nvPicPr>
          <p:cNvPr id="2" name="图片 1"/>
          <p:cNvPicPr>
            <a:picLocks noChangeAspect="1"/>
          </p:cNvPicPr>
          <p:nvPr/>
        </p:nvPicPr>
        <p:blipFill>
          <a:blip r:embed="rId1"/>
          <a:stretch>
            <a:fillRect/>
          </a:stretch>
        </p:blipFill>
        <p:spPr>
          <a:xfrm>
            <a:off x="6395347" y="1179653"/>
            <a:ext cx="5191816" cy="5472260"/>
          </a:xfrm>
          <a:prstGeom prst="rect">
            <a:avLst/>
          </a:prstGeom>
        </p:spPr>
      </p:pic>
      <p:sp>
        <p:nvSpPr>
          <p:cNvPr id="3" name="矩形 2"/>
          <p:cNvSpPr/>
          <p:nvPr/>
        </p:nvSpPr>
        <p:spPr>
          <a:xfrm>
            <a:off x="193246" y="1619303"/>
            <a:ext cx="6509211" cy="4431030"/>
          </a:xfrm>
          <a:prstGeom prst="rect">
            <a:avLst/>
          </a:prstGeom>
        </p:spPr>
        <p:txBody>
          <a:bodyPr wrap="square">
            <a:spAutoFit/>
          </a:bodyPr>
          <a:lstStyle/>
          <a:p>
            <a:r>
              <a:rPr lang="en-GB" altLang="zh-CN" sz="1800" i="1" dirty="0"/>
              <a:t>List&lt;Product&gt; products = </a:t>
            </a:r>
            <a:r>
              <a:rPr lang="en-GB" altLang="zh-CN" sz="1800" i="1" dirty="0" err="1"/>
              <a:t>redisTemplate.</a:t>
            </a:r>
            <a:r>
              <a:rPr lang="en-GB" altLang="zh-CN" sz="1800" i="1" dirty="0" err="1">
                <a:solidFill>
                  <a:srgbClr val="FF0000"/>
                </a:solidFill>
              </a:rPr>
              <a:t>opsForList</a:t>
            </a:r>
            <a:r>
              <a:rPr lang="en-GB" altLang="zh-CN" sz="1800" i="1" dirty="0"/>
              <a:t>().range("product:list",0,-1);</a:t>
            </a:r>
            <a:endParaRPr lang="en-GB" altLang="zh-CN" sz="1800" dirty="0"/>
          </a:p>
          <a:p>
            <a:endParaRPr lang="en-GB" altLang="zh-CN" sz="1800" dirty="0"/>
          </a:p>
          <a:p>
            <a:endParaRPr lang="en-GB" altLang="zh-CN" sz="1800" dirty="0"/>
          </a:p>
          <a:p>
            <a:endParaRPr lang="en-GB" altLang="zh-CN" sz="1800" dirty="0"/>
          </a:p>
          <a:p>
            <a:endParaRPr lang="en-GB" altLang="zh-CN" sz="1800" dirty="0"/>
          </a:p>
          <a:p>
            <a:endParaRPr lang="en-GB" altLang="zh-CN" sz="1800" dirty="0"/>
          </a:p>
          <a:p>
            <a:endParaRPr lang="en-GB" altLang="zh-CN" sz="1800" dirty="0"/>
          </a:p>
          <a:p>
            <a:endParaRPr lang="en-GB" altLang="zh-CN" sz="1800" dirty="0"/>
          </a:p>
          <a:p>
            <a:endParaRPr lang="en-GB" altLang="zh-CN" sz="1800" dirty="0"/>
          </a:p>
          <a:p>
            <a:endParaRPr lang="en-GB" altLang="zh-CN" sz="1800" dirty="0"/>
          </a:p>
          <a:p>
            <a:endParaRPr lang="en-GB" altLang="zh-CN" sz="1800" dirty="0"/>
          </a:p>
          <a:p>
            <a:r>
              <a:rPr lang="en-GB" altLang="zh-CN" sz="1800" i="1" dirty="0" err="1"/>
              <a:t>BoundListOperations</a:t>
            </a:r>
            <a:r>
              <a:rPr lang="en-GB" altLang="zh-CN" sz="1800" i="1" dirty="0"/>
              <a:t> </a:t>
            </a:r>
            <a:r>
              <a:rPr lang="en-GB" altLang="zh-CN" sz="1800" i="1" dirty="0" err="1"/>
              <a:t>boundListOperations</a:t>
            </a:r>
            <a:r>
              <a:rPr lang="en-GB" altLang="zh-CN" sz="1800" i="1" dirty="0"/>
              <a:t> = </a:t>
            </a:r>
            <a:r>
              <a:rPr lang="en-GB" altLang="zh-CN" sz="1800" i="1" dirty="0" err="1"/>
              <a:t>redisTemplate.</a:t>
            </a:r>
            <a:r>
              <a:rPr lang="en-GB" altLang="zh-CN" sz="1800" i="1" dirty="0" err="1">
                <a:solidFill>
                  <a:srgbClr val="FF0000"/>
                </a:solidFill>
              </a:rPr>
              <a:t>boundListOps</a:t>
            </a:r>
            <a:r>
              <a:rPr lang="en-GB" altLang="zh-CN" sz="1800" i="1" dirty="0"/>
              <a:t>("</a:t>
            </a:r>
            <a:r>
              <a:rPr lang="en-GB" altLang="zh-CN" sz="1800" i="1" dirty="0" err="1"/>
              <a:t>product:list</a:t>
            </a:r>
            <a:r>
              <a:rPr lang="en-GB" altLang="zh-CN" sz="1800" i="1" dirty="0"/>
              <a:t>");</a:t>
            </a:r>
            <a:br>
              <a:rPr lang="en-GB" altLang="zh-CN" sz="1800" i="1" dirty="0"/>
            </a:br>
            <a:r>
              <a:rPr lang="en-GB" altLang="zh-CN" sz="1800" i="1" dirty="0"/>
              <a:t>List&lt;Product&gt; products = </a:t>
            </a:r>
            <a:r>
              <a:rPr lang="en-GB" altLang="zh-CN" sz="1800" i="1" dirty="0" err="1"/>
              <a:t>boundListOperations.range</a:t>
            </a:r>
            <a:r>
              <a:rPr lang="en-GB" altLang="zh-CN" sz="1800" i="1" dirty="0"/>
              <a:t>(0,-1);</a:t>
            </a:r>
            <a:endParaRPr lang="en-GB" altLang="zh-CN" sz="1200" i="1" dirty="0"/>
          </a:p>
          <a:p>
            <a:endParaRPr lang="zh-CN" altLang="en-US" sz="1200" dirty="0"/>
          </a:p>
        </p:txBody>
      </p:sp>
      <p:sp>
        <p:nvSpPr>
          <p:cNvPr id="4" name="矩形 3"/>
          <p:cNvSpPr/>
          <p:nvPr/>
        </p:nvSpPr>
        <p:spPr>
          <a:xfrm>
            <a:off x="9665833" y="4128042"/>
            <a:ext cx="1921510" cy="337185"/>
          </a:xfrm>
          <a:prstGeom prst="rect">
            <a:avLst/>
          </a:prstGeom>
        </p:spPr>
        <p:txBody>
          <a:bodyPr wrap="none">
            <a:spAutoFit/>
          </a:bodyPr>
          <a:lstStyle/>
          <a:p>
            <a:r>
              <a:rPr lang="zh-CN" altLang="en-US" sz="1600" dirty="0">
                <a:solidFill>
                  <a:srgbClr val="FF0000"/>
                </a:solidFill>
                <a:latin typeface="-apple-system"/>
              </a:rPr>
              <a:t>绑定</a:t>
            </a:r>
            <a:r>
              <a:rPr lang="en-US" altLang="zh-CN" sz="1600" dirty="0">
                <a:solidFill>
                  <a:srgbClr val="FF0000"/>
                </a:solidFill>
              </a:rPr>
              <a:t>key</a:t>
            </a:r>
            <a:r>
              <a:rPr lang="zh-CN" altLang="en-US" sz="1600" dirty="0">
                <a:solidFill>
                  <a:srgbClr val="FF0000"/>
                </a:solidFill>
              </a:rPr>
              <a:t>对应</a:t>
            </a:r>
            <a:r>
              <a:rPr lang="zh-CN" altLang="en-US" sz="1600" dirty="0">
                <a:solidFill>
                  <a:srgbClr val="FF0000"/>
                </a:solidFill>
                <a:latin typeface="-apple-system"/>
              </a:rPr>
              <a:t>的对象</a:t>
            </a:r>
            <a:endParaRPr lang="zh-CN" altLang="en-US" sz="1600" dirty="0">
              <a:solidFill>
                <a:srgbClr val="FF0000"/>
              </a:solidFill>
              <a:latin typeface="-apple-system"/>
            </a:endParaRPr>
          </a:p>
        </p:txBody>
      </p:sp>
      <p:sp>
        <p:nvSpPr>
          <p:cNvPr id="11" name="矩形 10"/>
          <p:cNvSpPr/>
          <p:nvPr/>
        </p:nvSpPr>
        <p:spPr>
          <a:xfrm>
            <a:off x="9535022" y="1108379"/>
            <a:ext cx="2327910" cy="337185"/>
          </a:xfrm>
          <a:prstGeom prst="rect">
            <a:avLst/>
          </a:prstGeom>
        </p:spPr>
        <p:txBody>
          <a:bodyPr wrap="none">
            <a:spAutoFit/>
          </a:bodyPr>
          <a:lstStyle/>
          <a:p>
            <a:r>
              <a:rPr lang="zh-CN" altLang="en-US" sz="1600" dirty="0">
                <a:solidFill>
                  <a:srgbClr val="FF0000"/>
                </a:solidFill>
                <a:latin typeface="-apple-system"/>
              </a:rPr>
              <a:t>按照</a:t>
            </a:r>
            <a:r>
              <a:rPr lang="en-US" altLang="zh-CN" sz="1600" dirty="0">
                <a:solidFill>
                  <a:srgbClr val="FF0000"/>
                </a:solidFill>
              </a:rPr>
              <a:t>key</a:t>
            </a:r>
            <a:r>
              <a:rPr lang="zh-CN" altLang="en-US" sz="1600" dirty="0">
                <a:solidFill>
                  <a:srgbClr val="FF0000"/>
                </a:solidFill>
              </a:rPr>
              <a:t>的类型</a:t>
            </a:r>
            <a:r>
              <a:rPr lang="zh-CN" altLang="en-US" sz="1600" dirty="0">
                <a:solidFill>
                  <a:srgbClr val="FF0000"/>
                </a:solidFill>
                <a:latin typeface="-apple-system"/>
              </a:rPr>
              <a:t>进行操作</a:t>
            </a:r>
            <a:endParaRPr lang="zh-CN" altLang="en-US" sz="1600" dirty="0">
              <a:solidFill>
                <a:srgbClr val="FF0000"/>
              </a:solidFill>
              <a:latin typeface="-apple-system"/>
            </a:endParaRPr>
          </a:p>
        </p:txBody>
      </p:sp>
      <p:sp>
        <p:nvSpPr>
          <p:cNvPr id="5" name="文本框 4"/>
          <p:cNvSpPr txBox="1"/>
          <p:nvPr/>
        </p:nvSpPr>
        <p:spPr>
          <a:xfrm>
            <a:off x="184785" y="6139815"/>
            <a:ext cx="8665845" cy="368300"/>
          </a:xfrm>
          <a:prstGeom prst="rect">
            <a:avLst/>
          </a:prstGeom>
          <a:noFill/>
        </p:spPr>
        <p:txBody>
          <a:bodyPr wrap="square" rtlCol="0" anchor="t">
            <a:spAutoFit/>
          </a:bodyPr>
          <a:p>
            <a:r>
              <a:rPr lang="zh-CN" altLang="en-US">
                <a:hlinkClick r:id="rId2" action="ppaction://hlinkfile"/>
              </a:rPr>
              <a:t>https://docs.spring.io/spring-data/redis/docs/current/reference/html/#redis:template</a:t>
            </a:r>
            <a:endParaRPr lang="zh-CN" altLang="en-US"/>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2" name="文本框 1"/>
          <p:cNvSpPr txBox="1"/>
          <p:nvPr/>
        </p:nvSpPr>
        <p:spPr>
          <a:xfrm>
            <a:off x="451104" y="1328928"/>
            <a:ext cx="3242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1" action="ppaction://hlinkfile"/>
              </a:rPr>
              <a:t>spring-redis-demo</a:t>
            </a:r>
            <a:endParaRPr kumimoji="1" lang="zh-CN" altLang="en-US" sz="2000" dirty="0"/>
          </a:p>
        </p:txBody>
      </p:sp>
      <p:pic>
        <p:nvPicPr>
          <p:cNvPr id="3" name="图片 2"/>
          <p:cNvPicPr>
            <a:picLocks noChangeAspect="1"/>
          </p:cNvPicPr>
          <p:nvPr/>
        </p:nvPicPr>
        <p:blipFill>
          <a:blip r:embed="rId2"/>
          <a:stretch>
            <a:fillRect/>
          </a:stretch>
        </p:blipFill>
        <p:spPr>
          <a:xfrm>
            <a:off x="816864" y="1919112"/>
            <a:ext cx="10558272" cy="4153554"/>
          </a:xfrm>
          <a:prstGeom prst="rect">
            <a:avLst/>
          </a:prstGeom>
        </p:spPr>
      </p:pic>
      <p:sp>
        <p:nvSpPr>
          <p:cNvPr id="5" name="文本框 4"/>
          <p:cNvSpPr txBox="1"/>
          <p:nvPr/>
        </p:nvSpPr>
        <p:spPr>
          <a:xfrm>
            <a:off x="816864" y="6263640"/>
            <a:ext cx="7182287" cy="369332"/>
          </a:xfrm>
          <a:prstGeom prst="rect">
            <a:avLst/>
          </a:prstGeom>
          <a:noFill/>
        </p:spPr>
        <p:txBody>
          <a:bodyPr wrap="none" rtlCol="0">
            <a:spAutoFit/>
          </a:bodyPr>
          <a:lstStyle/>
          <a:p>
            <a:r>
              <a:rPr kumimoji="1" lang="zh-CN" altLang="en-US" dirty="0"/>
              <a:t>使用</a:t>
            </a:r>
            <a:r>
              <a:rPr kumimoji="1" lang="en-US" altLang="zh-CN" dirty="0" err="1">
                <a:solidFill>
                  <a:srgbClr val="FF0000"/>
                </a:solidFill>
              </a:rPr>
              <a:t>opsForValue</a:t>
            </a:r>
            <a:r>
              <a:rPr kumimoji="1" lang="zh-CN" altLang="en-US" dirty="0"/>
              <a:t>的</a:t>
            </a:r>
            <a:r>
              <a:rPr kumimoji="1" lang="en-US" altLang="zh-CN" dirty="0"/>
              <a:t>set</a:t>
            </a:r>
            <a:r>
              <a:rPr kumimoji="1" lang="zh-CN" altLang="en-US" dirty="0"/>
              <a:t>写入</a:t>
            </a:r>
            <a:r>
              <a:rPr kumimoji="1" lang="en-US" altLang="zh-CN" dirty="0"/>
              <a:t>key-value</a:t>
            </a:r>
            <a:r>
              <a:rPr kumimoji="1" lang="zh-CN" altLang="en-US" dirty="0"/>
              <a:t>对，使用</a:t>
            </a:r>
            <a:r>
              <a:rPr kumimoji="1" lang="en-US" altLang="zh-CN" dirty="0"/>
              <a:t>get</a:t>
            </a:r>
            <a:r>
              <a:rPr kumimoji="1" lang="zh-CN" altLang="en-US" dirty="0"/>
              <a:t>获取</a:t>
            </a:r>
            <a:r>
              <a:rPr kumimoji="1" lang="en-US" altLang="zh-CN" dirty="0"/>
              <a:t>key</a:t>
            </a:r>
            <a:r>
              <a:rPr kumimoji="1" lang="zh-CN" altLang="en-US" dirty="0"/>
              <a:t>对应的</a:t>
            </a:r>
            <a:r>
              <a:rPr kumimoji="1" lang="en-US" altLang="zh-CN" dirty="0"/>
              <a:t>value</a:t>
            </a:r>
            <a:endParaRPr kumimoji="1" lang="zh-CN" altLang="en-US" dirty="0"/>
          </a:p>
        </p:txBody>
      </p:sp>
      <p:sp>
        <p:nvSpPr>
          <p:cNvPr id="4" name="文本框 3"/>
          <p:cNvSpPr txBox="1"/>
          <p:nvPr/>
        </p:nvSpPr>
        <p:spPr>
          <a:xfrm>
            <a:off x="4614545" y="1321435"/>
            <a:ext cx="6760845" cy="368300"/>
          </a:xfrm>
          <a:prstGeom prst="rect">
            <a:avLst/>
          </a:prstGeom>
          <a:noFill/>
        </p:spPr>
        <p:txBody>
          <a:bodyPr wrap="square" rtlCol="0" anchor="t">
            <a:spAutoFit/>
          </a:bodyPr>
          <a:p>
            <a:r>
              <a:rPr lang="zh-CN" altLang="en-US">
                <a:hlinkClick r:id="rId1" action="ppaction://hlinkfile"/>
              </a:rPr>
              <a:t>https://gitee.com/buptnetwork/spring-redis-demo</a:t>
            </a:r>
            <a:endParaRPr lang="zh-CN" altLang="en-US"/>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5" name="文本框 4"/>
          <p:cNvSpPr txBox="1"/>
          <p:nvPr/>
        </p:nvSpPr>
        <p:spPr>
          <a:xfrm>
            <a:off x="816864" y="6339840"/>
            <a:ext cx="7182287" cy="369332"/>
          </a:xfrm>
          <a:prstGeom prst="rect">
            <a:avLst/>
          </a:prstGeom>
          <a:noFill/>
        </p:spPr>
        <p:txBody>
          <a:bodyPr wrap="none" rtlCol="0">
            <a:spAutoFit/>
          </a:bodyPr>
          <a:lstStyle/>
          <a:p>
            <a:r>
              <a:rPr kumimoji="1" lang="zh-CN" altLang="en-US" dirty="0"/>
              <a:t>使用</a:t>
            </a:r>
            <a:r>
              <a:rPr kumimoji="1" lang="en-US" altLang="zh-CN" dirty="0" err="1"/>
              <a:t>opsForValue</a:t>
            </a:r>
            <a:r>
              <a:rPr kumimoji="1" lang="zh-CN" altLang="en-US" dirty="0"/>
              <a:t>的</a:t>
            </a:r>
            <a:r>
              <a:rPr kumimoji="1" lang="en-US" altLang="zh-CN" dirty="0"/>
              <a:t>set</a:t>
            </a:r>
            <a:r>
              <a:rPr kumimoji="1" lang="zh-CN" altLang="en-US" dirty="0"/>
              <a:t>写入</a:t>
            </a:r>
            <a:r>
              <a:rPr kumimoji="1" lang="en-US" altLang="zh-CN" dirty="0"/>
              <a:t>key-value</a:t>
            </a:r>
            <a:r>
              <a:rPr kumimoji="1" lang="zh-CN" altLang="en-US" dirty="0"/>
              <a:t>对，使用</a:t>
            </a:r>
            <a:r>
              <a:rPr kumimoji="1" lang="en-US" altLang="zh-CN" dirty="0"/>
              <a:t>get</a:t>
            </a:r>
            <a:r>
              <a:rPr kumimoji="1" lang="zh-CN" altLang="en-US" dirty="0"/>
              <a:t>获取</a:t>
            </a:r>
            <a:r>
              <a:rPr kumimoji="1" lang="en-US" altLang="zh-CN" dirty="0"/>
              <a:t>key</a:t>
            </a:r>
            <a:r>
              <a:rPr kumimoji="1" lang="zh-CN" altLang="en-US" dirty="0"/>
              <a:t>对应的</a:t>
            </a:r>
            <a:r>
              <a:rPr kumimoji="1" lang="en-US" altLang="zh-CN" dirty="0"/>
              <a:t>value</a:t>
            </a:r>
            <a:endParaRPr kumimoji="1" lang="zh-CN" altLang="en-US" dirty="0"/>
          </a:p>
        </p:txBody>
      </p:sp>
      <p:pic>
        <p:nvPicPr>
          <p:cNvPr id="4" name="图片 3"/>
          <p:cNvPicPr>
            <a:picLocks noChangeAspect="1"/>
          </p:cNvPicPr>
          <p:nvPr/>
        </p:nvPicPr>
        <p:blipFill>
          <a:blip r:embed="rId1"/>
          <a:stretch>
            <a:fillRect/>
          </a:stretch>
        </p:blipFill>
        <p:spPr>
          <a:xfrm>
            <a:off x="816864" y="4923051"/>
            <a:ext cx="11106912" cy="1177732"/>
          </a:xfrm>
          <a:prstGeom prst="rect">
            <a:avLst/>
          </a:prstGeom>
        </p:spPr>
      </p:pic>
      <p:pic>
        <p:nvPicPr>
          <p:cNvPr id="6" name="图片 5"/>
          <p:cNvPicPr>
            <a:picLocks noChangeAspect="1"/>
          </p:cNvPicPr>
          <p:nvPr/>
        </p:nvPicPr>
        <p:blipFill>
          <a:blip r:embed="rId2"/>
          <a:stretch>
            <a:fillRect/>
          </a:stretch>
        </p:blipFill>
        <p:spPr>
          <a:xfrm>
            <a:off x="5414919" y="1186519"/>
            <a:ext cx="5168463" cy="3579268"/>
          </a:xfrm>
          <a:prstGeom prst="rect">
            <a:avLst/>
          </a:prstGeom>
        </p:spPr>
      </p:pic>
      <p:sp>
        <p:nvSpPr>
          <p:cNvPr id="7" name="文本框 6"/>
          <p:cNvSpPr txBox="1"/>
          <p:nvPr/>
        </p:nvSpPr>
        <p:spPr>
          <a:xfrm>
            <a:off x="633985" y="2144019"/>
            <a:ext cx="4498848" cy="875368"/>
          </a:xfrm>
          <a:prstGeom prst="rect">
            <a:avLst/>
          </a:prstGeom>
          <a:noFill/>
        </p:spPr>
        <p:txBody>
          <a:bodyPr wrap="square" rtlCol="0">
            <a:spAutoFit/>
          </a:bodyPr>
          <a:lstStyle/>
          <a:p>
            <a:pPr>
              <a:lnSpc>
                <a:spcPct val="150000"/>
              </a:lnSpc>
            </a:pPr>
            <a:r>
              <a:rPr kumimoji="1" lang="zh-CN" altLang="en-US" dirty="0"/>
              <a:t>测试：将</a:t>
            </a:r>
            <a:r>
              <a:rPr kumimoji="1" lang="en-US" altLang="zh-CN" dirty="0"/>
              <a:t>key</a:t>
            </a:r>
            <a:r>
              <a:rPr kumimoji="1" lang="zh-CN" altLang="en-US" dirty="0"/>
              <a:t>为</a:t>
            </a:r>
            <a:r>
              <a:rPr kumimoji="1" lang="en-US" altLang="zh-CN" dirty="0" err="1"/>
              <a:t>demokey</a:t>
            </a:r>
            <a:r>
              <a:rPr kumimoji="1" lang="zh-CN" altLang="en-US" dirty="0"/>
              <a:t>，</a:t>
            </a:r>
            <a:r>
              <a:rPr kumimoji="1" lang="en-US" altLang="zh-CN" dirty="0"/>
              <a:t>value</a:t>
            </a:r>
            <a:r>
              <a:rPr kumimoji="1" lang="zh-CN" altLang="en-US" dirty="0"/>
              <a:t>为</a:t>
            </a:r>
            <a:r>
              <a:rPr kumimoji="1" lang="en-US" altLang="zh-CN" dirty="0" err="1"/>
              <a:t>demovalue</a:t>
            </a:r>
            <a:r>
              <a:rPr kumimoji="1" lang="zh-CN" altLang="en-US" dirty="0"/>
              <a:t>的</a:t>
            </a:r>
            <a:r>
              <a:rPr kumimoji="1" lang="en-US" altLang="zh-CN" dirty="0"/>
              <a:t>key-value</a:t>
            </a:r>
            <a:r>
              <a:rPr kumimoji="1" lang="zh-CN" altLang="en-US" dirty="0"/>
              <a:t>对写入到</a:t>
            </a:r>
            <a:r>
              <a:rPr kumimoji="1" lang="en-US" altLang="zh-CN" dirty="0" err="1"/>
              <a:t>redis</a:t>
            </a:r>
            <a:r>
              <a:rPr kumimoji="1" lang="zh-CN" altLang="en-US" dirty="0"/>
              <a:t>中</a:t>
            </a:r>
            <a:endParaRPr kumimoji="1" lang="zh-CN" altLang="en-US" dirty="0"/>
          </a:p>
        </p:txBody>
      </p:sp>
      <p:sp>
        <p:nvSpPr>
          <p:cNvPr id="11" name="文本框 10"/>
          <p:cNvSpPr txBox="1"/>
          <p:nvPr/>
        </p:nvSpPr>
        <p:spPr>
          <a:xfrm>
            <a:off x="451104" y="1328928"/>
            <a:ext cx="3242945" cy="398780"/>
          </a:xfrm>
          <a:prstGeom prst="rect">
            <a:avLst/>
          </a:prstGeom>
          <a:noFill/>
        </p:spPr>
        <p:txBody>
          <a:bodyPr wrap="none" rtlCol="0">
            <a:spAutoFit/>
          </a:bodyPr>
          <a:p>
            <a:pPr algn="l"/>
            <a:r>
              <a:rPr kumimoji="1" lang="zh-CN" altLang="en-US" sz="2000" dirty="0"/>
              <a:t>示例程序</a:t>
            </a:r>
            <a:r>
              <a:rPr kumimoji="1" lang="zh-CN" altLang="en-US" sz="2000" dirty="0">
                <a:hlinkClick r:id="rId3" action="ppaction://hlinkfile"/>
              </a:rPr>
              <a:t>spring-redis-demo</a:t>
            </a:r>
            <a:endParaRPr kumimoji="1" lang="zh-CN" altLang="en-US" sz="2000" dirty="0"/>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4" name="图片 3"/>
          <p:cNvPicPr>
            <a:picLocks noChangeAspect="1"/>
          </p:cNvPicPr>
          <p:nvPr/>
        </p:nvPicPr>
        <p:blipFill>
          <a:blip r:embed="rId1"/>
          <a:stretch>
            <a:fillRect/>
          </a:stretch>
        </p:blipFill>
        <p:spPr>
          <a:xfrm>
            <a:off x="743712" y="1919112"/>
            <a:ext cx="10472928" cy="4146856"/>
          </a:xfrm>
          <a:prstGeom prst="rect">
            <a:avLst/>
          </a:prstGeom>
        </p:spPr>
      </p:pic>
      <p:sp>
        <p:nvSpPr>
          <p:cNvPr id="8" name="文本框 7"/>
          <p:cNvSpPr txBox="1"/>
          <p:nvPr/>
        </p:nvSpPr>
        <p:spPr>
          <a:xfrm>
            <a:off x="816864" y="6339840"/>
            <a:ext cx="10020692" cy="369332"/>
          </a:xfrm>
          <a:prstGeom prst="rect">
            <a:avLst/>
          </a:prstGeom>
          <a:noFill/>
        </p:spPr>
        <p:txBody>
          <a:bodyPr wrap="none" rtlCol="0">
            <a:spAutoFit/>
          </a:bodyPr>
          <a:lstStyle/>
          <a:p>
            <a:r>
              <a:rPr kumimoji="1" lang="zh-CN" altLang="en-US" dirty="0"/>
              <a:t>使用</a:t>
            </a:r>
            <a:r>
              <a:rPr kumimoji="1" lang="en-US" altLang="zh-CN" dirty="0" err="1"/>
              <a:t>opsForSet</a:t>
            </a:r>
            <a:r>
              <a:rPr kumimoji="1" lang="zh-CN" altLang="en-US" dirty="0"/>
              <a:t>的</a:t>
            </a:r>
            <a:r>
              <a:rPr kumimoji="1" lang="en-US" altLang="zh-CN" dirty="0"/>
              <a:t>add</a:t>
            </a:r>
            <a:r>
              <a:rPr kumimoji="1" lang="zh-CN" altLang="en-US" dirty="0"/>
              <a:t>方法将</a:t>
            </a:r>
            <a:r>
              <a:rPr kumimoji="1" lang="en-US" altLang="zh-CN" dirty="0"/>
              <a:t>value</a:t>
            </a:r>
            <a:r>
              <a:rPr kumimoji="1" lang="zh-CN" altLang="en-US" dirty="0"/>
              <a:t>写入</a:t>
            </a:r>
            <a:r>
              <a:rPr kumimoji="1" lang="en-US" altLang="zh-CN" dirty="0"/>
              <a:t>key</a:t>
            </a:r>
            <a:r>
              <a:rPr kumimoji="1" lang="zh-CN" altLang="en-US" dirty="0"/>
              <a:t>对应的</a:t>
            </a:r>
            <a:r>
              <a:rPr kumimoji="1" lang="en-US" altLang="zh-CN" dirty="0"/>
              <a:t>set</a:t>
            </a:r>
            <a:r>
              <a:rPr kumimoji="1" lang="zh-CN" altLang="en-US" dirty="0"/>
              <a:t>中，使用</a:t>
            </a:r>
            <a:r>
              <a:rPr kumimoji="1" lang="en-US" altLang="zh-CN" dirty="0"/>
              <a:t>members</a:t>
            </a:r>
            <a:r>
              <a:rPr kumimoji="1" lang="zh-CN" altLang="en-US" dirty="0"/>
              <a:t>获取</a:t>
            </a:r>
            <a:r>
              <a:rPr kumimoji="1" lang="en-US" altLang="zh-CN" dirty="0"/>
              <a:t>key</a:t>
            </a:r>
            <a:r>
              <a:rPr kumimoji="1" lang="zh-CN" altLang="en-US" dirty="0"/>
              <a:t>对应的</a:t>
            </a:r>
            <a:r>
              <a:rPr kumimoji="1" lang="en-US" altLang="zh-CN" dirty="0"/>
              <a:t>set</a:t>
            </a:r>
            <a:r>
              <a:rPr kumimoji="1" lang="zh-CN" altLang="en-US" dirty="0"/>
              <a:t>中的成员</a:t>
            </a:r>
            <a:endParaRPr kumimoji="1" lang="zh-CN" altLang="en-US" dirty="0"/>
          </a:p>
        </p:txBody>
      </p:sp>
      <p:sp>
        <p:nvSpPr>
          <p:cNvPr id="2" name="文本框 1"/>
          <p:cNvSpPr txBox="1"/>
          <p:nvPr/>
        </p:nvSpPr>
        <p:spPr>
          <a:xfrm>
            <a:off x="451104" y="1328928"/>
            <a:ext cx="3242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2" action="ppaction://hlinkfile"/>
              </a:rPr>
              <a:t>spring-redis-demo</a:t>
            </a:r>
            <a:endParaRPr kumimoji="1" lang="zh-CN" altLang="en-US" sz="2000" dirty="0"/>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3" name="图片 2"/>
          <p:cNvPicPr>
            <a:picLocks noChangeAspect="1"/>
          </p:cNvPicPr>
          <p:nvPr/>
        </p:nvPicPr>
        <p:blipFill>
          <a:blip r:embed="rId1"/>
          <a:stretch>
            <a:fillRect/>
          </a:stretch>
        </p:blipFill>
        <p:spPr>
          <a:xfrm>
            <a:off x="5457190" y="1170381"/>
            <a:ext cx="5515610" cy="3965068"/>
          </a:xfrm>
          <a:prstGeom prst="rect">
            <a:avLst/>
          </a:prstGeom>
        </p:spPr>
      </p:pic>
      <p:pic>
        <p:nvPicPr>
          <p:cNvPr id="5" name="图片 4"/>
          <p:cNvPicPr>
            <a:picLocks noChangeAspect="1"/>
          </p:cNvPicPr>
          <p:nvPr/>
        </p:nvPicPr>
        <p:blipFill>
          <a:blip r:embed="rId2"/>
          <a:stretch>
            <a:fillRect/>
          </a:stretch>
        </p:blipFill>
        <p:spPr>
          <a:xfrm>
            <a:off x="282830" y="5356301"/>
            <a:ext cx="11740896" cy="1474193"/>
          </a:xfrm>
          <a:prstGeom prst="rect">
            <a:avLst/>
          </a:prstGeom>
        </p:spPr>
      </p:pic>
      <p:sp>
        <p:nvSpPr>
          <p:cNvPr id="11" name="文本框 10"/>
          <p:cNvSpPr txBox="1"/>
          <p:nvPr/>
        </p:nvSpPr>
        <p:spPr>
          <a:xfrm>
            <a:off x="451104" y="2138134"/>
            <a:ext cx="4498848" cy="875368"/>
          </a:xfrm>
          <a:prstGeom prst="rect">
            <a:avLst/>
          </a:prstGeom>
          <a:noFill/>
        </p:spPr>
        <p:txBody>
          <a:bodyPr wrap="square" rtlCol="0">
            <a:spAutoFit/>
          </a:bodyPr>
          <a:lstStyle/>
          <a:p>
            <a:pPr>
              <a:lnSpc>
                <a:spcPct val="150000"/>
              </a:lnSpc>
            </a:pPr>
            <a:r>
              <a:rPr kumimoji="1" lang="zh-CN" altLang="en-US" dirty="0"/>
              <a:t>测试：依次将</a:t>
            </a:r>
            <a:r>
              <a:rPr kumimoji="1" lang="en-US" altLang="zh-CN" dirty="0" err="1"/>
              <a:t>aaa</a:t>
            </a:r>
            <a:r>
              <a:rPr kumimoji="1" lang="zh-CN" altLang="en-US" dirty="0"/>
              <a:t>、</a:t>
            </a:r>
            <a:r>
              <a:rPr kumimoji="1" lang="en-US" altLang="zh-CN" dirty="0" err="1"/>
              <a:t>bbb</a:t>
            </a:r>
            <a:r>
              <a:rPr kumimoji="1" lang="zh-CN" altLang="en-US" dirty="0"/>
              <a:t>、</a:t>
            </a:r>
            <a:r>
              <a:rPr kumimoji="1" lang="en-US" altLang="zh-CN" dirty="0"/>
              <a:t>ccc</a:t>
            </a:r>
            <a:r>
              <a:rPr kumimoji="1" lang="zh-CN" altLang="en-US" dirty="0"/>
              <a:t>插入到将</a:t>
            </a:r>
            <a:r>
              <a:rPr kumimoji="1" lang="en-US" altLang="zh-CN" dirty="0"/>
              <a:t>key</a:t>
            </a:r>
            <a:r>
              <a:rPr kumimoji="1" lang="zh-CN" altLang="en-US" dirty="0"/>
              <a:t>为</a:t>
            </a:r>
            <a:r>
              <a:rPr kumimoji="1" lang="en-US" altLang="zh-CN" dirty="0" err="1"/>
              <a:t>demoset</a:t>
            </a:r>
            <a:r>
              <a:rPr kumimoji="1" lang="zh-CN" altLang="en-US" dirty="0"/>
              <a:t>的</a:t>
            </a:r>
            <a:r>
              <a:rPr kumimoji="1" lang="en-US" altLang="zh-CN" dirty="0"/>
              <a:t>set</a:t>
            </a:r>
            <a:r>
              <a:rPr kumimoji="1" lang="zh-CN" altLang="en-US" dirty="0"/>
              <a:t>中</a:t>
            </a:r>
            <a:endParaRPr kumimoji="1" lang="zh-CN" altLang="en-US" dirty="0"/>
          </a:p>
        </p:txBody>
      </p:sp>
      <p:sp>
        <p:nvSpPr>
          <p:cNvPr id="2" name="文本框 1"/>
          <p:cNvSpPr txBox="1"/>
          <p:nvPr/>
        </p:nvSpPr>
        <p:spPr>
          <a:xfrm>
            <a:off x="451104" y="1328928"/>
            <a:ext cx="3242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3" action="ppaction://hlinkfile"/>
              </a:rPr>
              <a:t>spring-redis-demo</a:t>
            </a:r>
            <a:endParaRPr kumimoji="1" lang="zh-CN" altLang="en-US" sz="2000" dirty="0"/>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8" name="文本框 7"/>
          <p:cNvSpPr txBox="1"/>
          <p:nvPr/>
        </p:nvSpPr>
        <p:spPr>
          <a:xfrm>
            <a:off x="816864" y="6339840"/>
            <a:ext cx="9435596" cy="369332"/>
          </a:xfrm>
          <a:prstGeom prst="rect">
            <a:avLst/>
          </a:prstGeom>
          <a:noFill/>
        </p:spPr>
        <p:txBody>
          <a:bodyPr wrap="none" rtlCol="0">
            <a:spAutoFit/>
          </a:bodyPr>
          <a:lstStyle/>
          <a:p>
            <a:r>
              <a:rPr kumimoji="1" lang="zh-CN" altLang="en-US" dirty="0"/>
              <a:t>使用</a:t>
            </a:r>
            <a:r>
              <a:rPr kumimoji="1" lang="en-US" altLang="zh-CN" dirty="0" err="1">
                <a:solidFill>
                  <a:srgbClr val="FF0000"/>
                </a:solidFill>
              </a:rPr>
              <a:t>opsForList</a:t>
            </a:r>
            <a:r>
              <a:rPr kumimoji="1" lang="zh-CN" altLang="en-US" dirty="0"/>
              <a:t>的</a:t>
            </a:r>
            <a:r>
              <a:rPr kumimoji="1" lang="en-US" altLang="zh-CN" dirty="0" err="1"/>
              <a:t>leftPush</a:t>
            </a:r>
            <a:r>
              <a:rPr kumimoji="1" lang="zh-CN" altLang="en-US" dirty="0"/>
              <a:t>方法将当前时间插入队头，使用</a:t>
            </a:r>
            <a:r>
              <a:rPr kumimoji="1" lang="en-US" altLang="zh-CN" dirty="0"/>
              <a:t>range</a:t>
            </a:r>
            <a:r>
              <a:rPr kumimoji="1" lang="zh-CN" altLang="en-US" dirty="0"/>
              <a:t>获取</a:t>
            </a:r>
            <a:r>
              <a:rPr kumimoji="1" lang="en-US" altLang="zh-CN" dirty="0"/>
              <a:t>list</a:t>
            </a:r>
            <a:r>
              <a:rPr kumimoji="1" lang="zh-CN" altLang="en-US" dirty="0"/>
              <a:t>中的指定范围的数据</a:t>
            </a:r>
            <a:endParaRPr kumimoji="1" lang="zh-CN" altLang="en-US" dirty="0"/>
          </a:p>
        </p:txBody>
      </p:sp>
      <p:pic>
        <p:nvPicPr>
          <p:cNvPr id="3" name="图片 2"/>
          <p:cNvPicPr>
            <a:picLocks noChangeAspect="1"/>
          </p:cNvPicPr>
          <p:nvPr/>
        </p:nvPicPr>
        <p:blipFill>
          <a:blip r:embed="rId1"/>
          <a:stretch>
            <a:fillRect/>
          </a:stretch>
        </p:blipFill>
        <p:spPr>
          <a:xfrm>
            <a:off x="965200" y="2053956"/>
            <a:ext cx="10261600" cy="3695700"/>
          </a:xfrm>
          <a:prstGeom prst="rect">
            <a:avLst/>
          </a:prstGeom>
        </p:spPr>
      </p:pic>
      <p:sp>
        <p:nvSpPr>
          <p:cNvPr id="2" name="文本框 1"/>
          <p:cNvSpPr txBox="1"/>
          <p:nvPr/>
        </p:nvSpPr>
        <p:spPr>
          <a:xfrm>
            <a:off x="451104" y="1328928"/>
            <a:ext cx="3242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2" action="ppaction://hlinkfile"/>
              </a:rPr>
              <a:t>spring-redis-demo</a:t>
            </a:r>
            <a:endParaRPr kumimoji="1" lang="zh-CN" altLang="en-US" sz="2000" dirty="0"/>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51104" y="1919112"/>
            <a:ext cx="7437120" cy="399494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8" name="文本框 7"/>
          <p:cNvSpPr txBox="1"/>
          <p:nvPr/>
        </p:nvSpPr>
        <p:spPr>
          <a:xfrm>
            <a:off x="816864" y="6339840"/>
            <a:ext cx="9435596" cy="369332"/>
          </a:xfrm>
          <a:prstGeom prst="rect">
            <a:avLst/>
          </a:prstGeom>
          <a:noFill/>
        </p:spPr>
        <p:txBody>
          <a:bodyPr wrap="none" rtlCol="0">
            <a:spAutoFit/>
          </a:bodyPr>
          <a:lstStyle/>
          <a:p>
            <a:r>
              <a:rPr kumimoji="1" lang="zh-CN" altLang="en-US" dirty="0"/>
              <a:t>使用</a:t>
            </a:r>
            <a:r>
              <a:rPr kumimoji="1" lang="en-US" altLang="zh-CN" dirty="0" err="1">
                <a:solidFill>
                  <a:srgbClr val="FF0000"/>
                </a:solidFill>
              </a:rPr>
              <a:t>opsForList</a:t>
            </a:r>
            <a:r>
              <a:rPr kumimoji="1" lang="zh-CN" altLang="en-US" dirty="0"/>
              <a:t>的</a:t>
            </a:r>
            <a:r>
              <a:rPr kumimoji="1" lang="en-US" altLang="zh-CN" dirty="0" err="1"/>
              <a:t>leftPush</a:t>
            </a:r>
            <a:r>
              <a:rPr kumimoji="1" lang="zh-CN" altLang="en-US" dirty="0"/>
              <a:t>方法将当前时间插入队头，使用</a:t>
            </a:r>
            <a:r>
              <a:rPr kumimoji="1" lang="en-US" altLang="zh-CN" dirty="0"/>
              <a:t>range</a:t>
            </a:r>
            <a:r>
              <a:rPr kumimoji="1" lang="zh-CN" altLang="en-US" dirty="0"/>
              <a:t>获取</a:t>
            </a:r>
            <a:r>
              <a:rPr kumimoji="1" lang="en-US" altLang="zh-CN" dirty="0"/>
              <a:t>list</a:t>
            </a:r>
            <a:r>
              <a:rPr kumimoji="1" lang="zh-CN" altLang="en-US" dirty="0"/>
              <a:t>中的指定范围的数据</a:t>
            </a:r>
            <a:endParaRPr kumimoji="1" lang="zh-CN" altLang="en-US" dirty="0"/>
          </a:p>
        </p:txBody>
      </p:sp>
      <p:pic>
        <p:nvPicPr>
          <p:cNvPr id="5" name="图片 4"/>
          <p:cNvPicPr>
            <a:picLocks noChangeAspect="1"/>
          </p:cNvPicPr>
          <p:nvPr/>
        </p:nvPicPr>
        <p:blipFill>
          <a:blip r:embed="rId2"/>
          <a:stretch>
            <a:fillRect/>
          </a:stretch>
        </p:blipFill>
        <p:spPr>
          <a:xfrm>
            <a:off x="5252422" y="3429000"/>
            <a:ext cx="6771304" cy="2243455"/>
          </a:xfrm>
          <a:prstGeom prst="rect">
            <a:avLst/>
          </a:prstGeom>
        </p:spPr>
      </p:pic>
      <p:sp>
        <p:nvSpPr>
          <p:cNvPr id="11" name="文本框 10"/>
          <p:cNvSpPr txBox="1"/>
          <p:nvPr/>
        </p:nvSpPr>
        <p:spPr>
          <a:xfrm>
            <a:off x="7888224" y="1299186"/>
            <a:ext cx="4303776" cy="2129814"/>
          </a:xfrm>
          <a:prstGeom prst="rect">
            <a:avLst/>
          </a:prstGeom>
          <a:noFill/>
        </p:spPr>
        <p:txBody>
          <a:bodyPr wrap="square" rtlCol="0">
            <a:spAutoFit/>
          </a:bodyPr>
          <a:lstStyle/>
          <a:p>
            <a:pPr>
              <a:lnSpc>
                <a:spcPct val="150000"/>
              </a:lnSpc>
            </a:pPr>
            <a:r>
              <a:rPr kumimoji="1" lang="zh-CN" altLang="en-US" dirty="0"/>
              <a:t>测试：将当前时间插入到的</a:t>
            </a:r>
            <a:r>
              <a:rPr kumimoji="1" lang="en-US" altLang="zh-CN" dirty="0"/>
              <a:t>list</a:t>
            </a:r>
            <a:r>
              <a:rPr kumimoji="1" lang="zh-CN" altLang="en-US" dirty="0"/>
              <a:t>中，显示</a:t>
            </a:r>
            <a:r>
              <a:rPr kumimoji="1" lang="en-US" altLang="zh-CN" dirty="0"/>
              <a:t>\</a:t>
            </a:r>
            <a:r>
              <a:rPr kumimoji="1" lang="en-US" altLang="zh-CN" dirty="0" err="1"/>
              <a:t>xAC</a:t>
            </a:r>
            <a:r>
              <a:rPr kumimoji="1" lang="zh-CN" altLang="en-US" dirty="0"/>
              <a:t>等编码原因：</a:t>
            </a:r>
            <a:r>
              <a:rPr lang="en-GB" altLang="zh-CN" dirty="0"/>
              <a:t> </a:t>
            </a:r>
            <a:r>
              <a:rPr lang="en-GB" altLang="zh-CN" dirty="0" err="1"/>
              <a:t>RedisTemplate</a:t>
            </a:r>
            <a:r>
              <a:rPr lang="en-GB" altLang="zh-CN" dirty="0"/>
              <a:t>&lt;K, V&gt;</a:t>
            </a:r>
            <a:r>
              <a:rPr lang="zh-CN" altLang="en-US" dirty="0"/>
              <a:t>模板类在操作</a:t>
            </a:r>
            <a:r>
              <a:rPr lang="en-GB" altLang="zh-CN" dirty="0" err="1"/>
              <a:t>redis</a:t>
            </a:r>
            <a:r>
              <a:rPr lang="zh-CN" altLang="en-US" dirty="0"/>
              <a:t>时默认使用</a:t>
            </a:r>
            <a:r>
              <a:rPr lang="en-GB" altLang="zh-CN" dirty="0" err="1">
                <a:solidFill>
                  <a:srgbClr val="FF0000"/>
                </a:solidFill>
              </a:rPr>
              <a:t>JdkSerializationRedisSerializer</a:t>
            </a:r>
            <a:r>
              <a:rPr lang="zh-CN" altLang="en-US" dirty="0"/>
              <a:t>来进行序列化</a:t>
            </a:r>
            <a:endParaRPr kumimoji="1" lang="zh-CN" altLang="en-US" dirty="0"/>
          </a:p>
        </p:txBody>
      </p:sp>
      <p:sp>
        <p:nvSpPr>
          <p:cNvPr id="2" name="文本框 1"/>
          <p:cNvSpPr txBox="1"/>
          <p:nvPr/>
        </p:nvSpPr>
        <p:spPr>
          <a:xfrm>
            <a:off x="451104" y="1328928"/>
            <a:ext cx="3242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3" action="ppaction://hlinkfile"/>
              </a:rPr>
              <a:t>spring-redis-demo</a:t>
            </a:r>
            <a:endParaRPr kumimoji="1" lang="zh-CN" altLang="en-US" sz="2000" dirty="0"/>
          </a:p>
        </p:txBody>
      </p:sp>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4" name="图片 3"/>
          <p:cNvPicPr>
            <a:picLocks noChangeAspect="1"/>
          </p:cNvPicPr>
          <p:nvPr/>
        </p:nvPicPr>
        <p:blipFill>
          <a:blip r:embed="rId1"/>
          <a:stretch>
            <a:fillRect/>
          </a:stretch>
        </p:blipFill>
        <p:spPr>
          <a:xfrm>
            <a:off x="4913124" y="1271863"/>
            <a:ext cx="6827241" cy="5463199"/>
          </a:xfrm>
          <a:prstGeom prst="rect">
            <a:avLst/>
          </a:prstGeom>
        </p:spPr>
      </p:pic>
      <p:pic>
        <p:nvPicPr>
          <p:cNvPr id="2" name="图片 1"/>
          <p:cNvPicPr>
            <a:picLocks noChangeAspect="1"/>
          </p:cNvPicPr>
          <p:nvPr/>
        </p:nvPicPr>
        <p:blipFill>
          <a:blip r:embed="rId2"/>
          <a:stretch>
            <a:fillRect/>
          </a:stretch>
        </p:blipFill>
        <p:spPr>
          <a:xfrm>
            <a:off x="92365" y="2554104"/>
            <a:ext cx="4739386" cy="1749792"/>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5.1  </a:t>
            </a:r>
            <a:r>
              <a:rPr lang="en-US" altLang="zh-CN" sz="2800" dirty="0">
                <a:latin typeface="宋体" panose="02010600030101010101" pitchFamily="2" charset="-122"/>
                <a:ea typeface="宋体" panose="02010600030101010101" pitchFamily="2" charset="-122"/>
              </a:rPr>
              <a:t>Web</a:t>
            </a:r>
            <a:r>
              <a:rPr lang="zh-CN" altLang="en-US" sz="2800" dirty="0">
                <a:latin typeface="宋体" panose="02010600030101010101" pitchFamily="2" charset="-122"/>
                <a:ea typeface="宋体" panose="02010600030101010101" pitchFamily="2" charset="-122"/>
              </a:rPr>
              <a:t>缓存技术概述</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90204" pitchFamily="34" charset="0"/>
              </a:defRPr>
            </a:lvl2pPr>
            <a:lvl3pPr marL="1143000" indent="-228600">
              <a:spcBef>
                <a:spcPct val="20000"/>
              </a:spcBef>
              <a:buClr>
                <a:schemeClr val="tx1"/>
              </a:buClr>
              <a:buChar char="•"/>
              <a:defRPr sz="2400">
                <a:solidFill>
                  <a:schemeClr val="tx1"/>
                </a:solidFill>
                <a:latin typeface="Arial" panose="020B0604020202090204" pitchFamily="34" charset="0"/>
              </a:defRPr>
            </a:lvl3pPr>
            <a:lvl4pPr marL="1600200" indent="-228600">
              <a:spcBef>
                <a:spcPct val="20000"/>
              </a:spcBef>
              <a:buChar char="–"/>
              <a:defRPr sz="2000">
                <a:solidFill>
                  <a:schemeClr val="tx1"/>
                </a:solidFill>
                <a:latin typeface="Arial" panose="020B0604020202090204" pitchFamily="34" charset="0"/>
              </a:defRPr>
            </a:lvl4pPr>
            <a:lvl5pPr marL="2057400" indent="-228600">
              <a:spcBef>
                <a:spcPct val="20000"/>
              </a:spcBef>
              <a:buChar char="»"/>
              <a:defRPr sz="2000">
                <a:solidFill>
                  <a:schemeClr val="tx1"/>
                </a:solidFill>
                <a:latin typeface="Arial" panose="020B060402020209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anose="02010600030101010101" pitchFamily="2" charset="-122"/>
              <a:ea typeface="宋体" panose="02010600030101010101" pitchFamily="2" charset="-122"/>
            </a:endParaRPr>
          </a:p>
        </p:txBody>
      </p:sp>
      <p:sp>
        <p:nvSpPr>
          <p:cNvPr id="8" name="矩形 7"/>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0" y="1394671"/>
            <a:ext cx="11304104" cy="4708981"/>
          </a:xfrm>
          <a:prstGeom prst="rect">
            <a:avLst/>
          </a:prstGeom>
        </p:spPr>
        <p:txBody>
          <a:bodyPr wrap="square">
            <a:spAutoFit/>
          </a:bodyPr>
          <a:lstStyle/>
          <a:p>
            <a:pPr lvl="1">
              <a:lnSpc>
                <a:spcPct val="150000"/>
              </a:lnSpc>
            </a:pPr>
            <a:r>
              <a:rPr lang="zh-CN" altLang="en-US" sz="2000" dirty="0">
                <a:latin typeface="+mn-ea"/>
                <a:ea typeface="+mn-ea"/>
              </a:rPr>
              <a:t>大型</a:t>
            </a:r>
            <a:r>
              <a:rPr lang="en-US" altLang="zh-CN" sz="2000" dirty="0">
                <a:latin typeface="+mn-ea"/>
                <a:ea typeface="+mn-ea"/>
              </a:rPr>
              <a:t>Web</a:t>
            </a:r>
            <a:r>
              <a:rPr lang="zh-CN" altLang="en-US" sz="2000" dirty="0">
                <a:latin typeface="+mn-ea"/>
                <a:ea typeface="+mn-ea"/>
              </a:rPr>
              <a:t>系统的非功能性需求</a:t>
            </a:r>
            <a:endParaRPr lang="en-US" altLang="zh-CN" sz="2000" dirty="0">
              <a:latin typeface="+mn-ea"/>
              <a:ea typeface="+mn-ea"/>
            </a:endParaRPr>
          </a:p>
          <a:p>
            <a:pPr marL="800100" lvl="1" indent="-342900">
              <a:lnSpc>
                <a:spcPct val="150000"/>
              </a:lnSpc>
              <a:buFont typeface="Arial" panose="020B0604020202090204" pitchFamily="34" charset="0"/>
              <a:buChar char="•"/>
            </a:pPr>
            <a:r>
              <a:rPr lang="zh-CN" altLang="en-US" sz="2000" b="1" dirty="0">
                <a:solidFill>
                  <a:srgbClr val="FF0000"/>
                </a:solidFill>
                <a:latin typeface="+mn-ea"/>
              </a:rPr>
              <a:t>高并发</a:t>
            </a:r>
            <a:r>
              <a:rPr lang="zh-CN" altLang="en-US" sz="2000" dirty="0">
                <a:solidFill>
                  <a:srgbClr val="FF0000"/>
                </a:solidFill>
                <a:latin typeface="+mn-ea"/>
              </a:rPr>
              <a:t>：</a:t>
            </a:r>
            <a:r>
              <a:rPr lang="zh-CN" altLang="en-US" sz="2000" dirty="0">
                <a:latin typeface="+mn-ea"/>
              </a:rPr>
              <a:t>支持高的并发用户数、并发请求数（</a:t>
            </a:r>
            <a:r>
              <a:rPr lang="en-US" altLang="zh-CN" sz="2000" dirty="0">
                <a:latin typeface="+mn-ea"/>
              </a:rPr>
              <a:t>QPS</a:t>
            </a:r>
            <a:r>
              <a:rPr lang="zh-CN" altLang="en-US" sz="2000" dirty="0">
                <a:latin typeface="+mn-ea"/>
              </a:rPr>
              <a:t>）、并发事务数（</a:t>
            </a:r>
            <a:r>
              <a:rPr lang="en-US" altLang="zh-CN" sz="2000" dirty="0">
                <a:latin typeface="+mn-ea"/>
              </a:rPr>
              <a:t>TPS</a:t>
            </a:r>
            <a:r>
              <a:rPr lang="zh-CN" altLang="en-US" sz="2000" dirty="0">
                <a:latin typeface="+mn-ea"/>
              </a:rPr>
              <a:t>）</a:t>
            </a:r>
            <a:endParaRPr lang="en-US" altLang="zh-CN" sz="2000" dirty="0">
              <a:latin typeface="+mn-ea"/>
            </a:endParaRPr>
          </a:p>
          <a:p>
            <a:pPr marL="800100" lvl="1" indent="-342900">
              <a:lnSpc>
                <a:spcPct val="150000"/>
              </a:lnSpc>
              <a:buFont typeface="Arial" panose="020B0604020202090204" pitchFamily="34" charset="0"/>
              <a:buChar char="•"/>
            </a:pPr>
            <a:r>
              <a:rPr lang="zh-CN" altLang="en-US" sz="2000" b="1" dirty="0">
                <a:solidFill>
                  <a:srgbClr val="FF0000"/>
                </a:solidFill>
                <a:latin typeface="+mn-ea"/>
              </a:rPr>
              <a:t>高性能</a:t>
            </a:r>
            <a:r>
              <a:rPr lang="zh-CN" altLang="en-US" sz="2000" dirty="0">
                <a:solidFill>
                  <a:srgbClr val="FF0000"/>
                </a:solidFill>
                <a:latin typeface="+mn-ea"/>
              </a:rPr>
              <a:t>：</a:t>
            </a:r>
            <a:r>
              <a:rPr lang="zh-CN" altLang="en-US" sz="2000" dirty="0">
                <a:latin typeface="+mn-ea"/>
              </a:rPr>
              <a:t>支持在高并发的同时具备短的响应时间，运行效率高</a:t>
            </a:r>
            <a:endParaRPr lang="en-US" altLang="zh-CN" sz="2000" dirty="0">
              <a:latin typeface="+mn-ea"/>
            </a:endParaRPr>
          </a:p>
          <a:p>
            <a:pPr marL="800100" lvl="1" indent="-342900">
              <a:lnSpc>
                <a:spcPct val="150000"/>
              </a:lnSpc>
              <a:buFont typeface="Arial" panose="020B0604020202090204" pitchFamily="34" charset="0"/>
              <a:buChar char="•"/>
            </a:pPr>
            <a:r>
              <a:rPr lang="zh-CN" altLang="en-US" sz="2000" b="1" dirty="0">
                <a:solidFill>
                  <a:schemeClr val="accent4"/>
                </a:solidFill>
                <a:latin typeface="+mn-ea"/>
              </a:rPr>
              <a:t>高可用</a:t>
            </a:r>
            <a:r>
              <a:rPr lang="zh-CN" altLang="en-US" sz="2000" dirty="0">
                <a:solidFill>
                  <a:schemeClr val="accent4"/>
                </a:solidFill>
                <a:latin typeface="+mn-ea"/>
              </a:rPr>
              <a:t>：保证系统可以持续提供服务，即使在出现故障的情况下，也尽可能对外提供服务，冗余备份、降级、限流</a:t>
            </a:r>
            <a:endParaRPr lang="en-US" altLang="zh-CN" sz="2000" dirty="0">
              <a:solidFill>
                <a:schemeClr val="accent4"/>
              </a:solidFill>
              <a:latin typeface="+mn-ea"/>
            </a:endParaRPr>
          </a:p>
          <a:p>
            <a:pPr marL="800100" lvl="1" indent="-342900">
              <a:lnSpc>
                <a:spcPct val="150000"/>
              </a:lnSpc>
              <a:buFont typeface="Arial" panose="020B0604020202090204" pitchFamily="34" charset="0"/>
              <a:buChar char="•"/>
            </a:pPr>
            <a:r>
              <a:rPr lang="zh-CN" altLang="en-US" sz="2000" b="1" dirty="0">
                <a:solidFill>
                  <a:schemeClr val="accent4"/>
                </a:solidFill>
                <a:latin typeface="+mn-ea"/>
              </a:rPr>
              <a:t>可伸缩</a:t>
            </a:r>
            <a:r>
              <a:rPr lang="zh-CN" altLang="en-US" sz="2000" dirty="0">
                <a:solidFill>
                  <a:schemeClr val="accent4"/>
                </a:solidFill>
                <a:latin typeface="+mn-ea"/>
              </a:rPr>
              <a:t>：面对高并发访问和数据量的增长，可通过扩展节点满足业务需求的增长</a:t>
            </a:r>
            <a:endParaRPr lang="en-US" altLang="zh-CN" sz="2000" dirty="0">
              <a:solidFill>
                <a:schemeClr val="accent4"/>
              </a:solidFill>
              <a:latin typeface="+mn-ea"/>
            </a:endParaRPr>
          </a:p>
          <a:p>
            <a:pPr marL="800100" lvl="1" indent="-342900">
              <a:lnSpc>
                <a:spcPct val="150000"/>
              </a:lnSpc>
              <a:buFont typeface="Arial" panose="020B0604020202090204" pitchFamily="34" charset="0"/>
              <a:buChar char="•"/>
            </a:pPr>
            <a:r>
              <a:rPr lang="zh-CN" altLang="en-US" sz="2000" b="1" dirty="0">
                <a:solidFill>
                  <a:schemeClr val="accent4"/>
                </a:solidFill>
                <a:latin typeface="+mn-ea"/>
              </a:rPr>
              <a:t>可扩展</a:t>
            </a:r>
            <a:r>
              <a:rPr lang="zh-CN" altLang="en-US" sz="2000" dirty="0">
                <a:solidFill>
                  <a:schemeClr val="accent4"/>
                </a:solidFill>
                <a:latin typeface="+mn-ea"/>
              </a:rPr>
              <a:t>：能够快速响应需求变化以及业务拓展</a:t>
            </a:r>
            <a:endParaRPr lang="en-US" altLang="zh-CN" sz="2000" dirty="0">
              <a:solidFill>
                <a:schemeClr val="accent4"/>
              </a:solidFill>
              <a:latin typeface="+mn-ea"/>
            </a:endParaRPr>
          </a:p>
          <a:p>
            <a:pPr marL="800100" lvl="1" indent="-342900">
              <a:lnSpc>
                <a:spcPct val="150000"/>
              </a:lnSpc>
              <a:buFont typeface="Arial" panose="020B0604020202090204" pitchFamily="34" charset="0"/>
              <a:buChar char="•"/>
            </a:pPr>
            <a:r>
              <a:rPr lang="zh-CN" altLang="en-US" sz="2000" b="1" dirty="0">
                <a:solidFill>
                  <a:schemeClr val="accent4"/>
                </a:solidFill>
                <a:latin typeface="+mn-ea"/>
              </a:rPr>
              <a:t>安全性</a:t>
            </a:r>
            <a:r>
              <a:rPr lang="zh-CN" altLang="en-US" sz="2000" dirty="0">
                <a:solidFill>
                  <a:schemeClr val="accent4"/>
                </a:solidFill>
                <a:latin typeface="+mn-ea"/>
              </a:rPr>
              <a:t>：互联网是开放的，需要保护系统不受恶意攻击破坏，保护重要数据不被窃取</a:t>
            </a:r>
            <a:endParaRPr lang="en-US" altLang="zh-CN" sz="2000" dirty="0">
              <a:solidFill>
                <a:schemeClr val="accent4"/>
              </a:solidFill>
              <a:latin typeface="+mn-ea"/>
            </a:endParaRPr>
          </a:p>
          <a:p>
            <a:pPr marL="800100" lvl="1" indent="-342900">
              <a:lnSpc>
                <a:spcPct val="150000"/>
              </a:lnSpc>
              <a:buFont typeface="Arial" panose="020B0604020202090204" pitchFamily="34" charset="0"/>
              <a:buChar char="•"/>
            </a:pPr>
            <a:r>
              <a:rPr lang="zh-CN" altLang="en-US" sz="2000" b="1" dirty="0">
                <a:solidFill>
                  <a:schemeClr val="accent4"/>
                </a:solidFill>
                <a:latin typeface="+mn-ea"/>
              </a:rPr>
              <a:t>易运维：</a:t>
            </a:r>
            <a:r>
              <a:rPr lang="zh-CN" altLang="en-US" sz="2000" dirty="0">
                <a:solidFill>
                  <a:schemeClr val="accent4"/>
                </a:solidFill>
                <a:latin typeface="+mn-ea"/>
              </a:rPr>
              <a:t>可监控、可测试、灵活发布</a:t>
            </a:r>
            <a:endParaRPr lang="en-US" altLang="zh-CN" sz="2000" dirty="0">
              <a:solidFill>
                <a:schemeClr val="accent4"/>
              </a:solidFill>
              <a:latin typeface="+mn-ea"/>
            </a:endParaRPr>
          </a:p>
          <a:p>
            <a:pPr marL="800100" lvl="1" indent="-342900">
              <a:lnSpc>
                <a:spcPct val="150000"/>
              </a:lnSpc>
              <a:buFont typeface="Arial" panose="020B0604020202090204" pitchFamily="34" charset="0"/>
              <a:buChar char="•"/>
            </a:pPr>
            <a:endParaRPr lang="en-US" altLang="zh-CN" sz="2000" dirty="0">
              <a:latin typeface="楷体_GB2312" pitchFamily="49" charset="-122"/>
              <a:ea typeface="楷体_GB2312" pitchFamily="49" charset="-122"/>
            </a:endParaRPr>
          </a:p>
        </p:txBody>
      </p:sp>
      <p:pic>
        <p:nvPicPr>
          <p:cNvPr id="12" name="Picture 2" descr="See the source imag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13912" y="5923669"/>
            <a:ext cx="3203575" cy="5537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5.3 </a:t>
            </a:r>
            <a:r>
              <a:rPr lang="en-US" altLang="zh-CN" sz="2800" dirty="0">
                <a:latin typeface="宋体" panose="02010600030101010101" pitchFamily="2" charset="-122"/>
                <a:ea typeface="宋体" panose="02010600030101010101" pitchFamily="2" charset="-122"/>
              </a:rPr>
              <a:t>Redis Key-Value</a:t>
            </a:r>
            <a:r>
              <a:rPr lang="zh-CN" altLang="en-US" sz="2800" dirty="0">
                <a:latin typeface="宋体" panose="02010600030101010101" pitchFamily="2" charset="-122"/>
                <a:ea typeface="宋体" panose="02010600030101010101" pitchFamily="2" charset="-122"/>
              </a:rPr>
              <a:t>数据库</a:t>
            </a:r>
            <a:endParaRPr lang="zh-CN" altLang="en-US" sz="2800" dirty="0">
              <a:latin typeface="宋体" panose="02010600030101010101" pitchFamily="2" charset="-122"/>
              <a:ea typeface="宋体" panose="02010600030101010101" pitchFamily="2" charset="-122"/>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3" name="图片 2"/>
          <p:cNvPicPr>
            <a:picLocks noChangeAspect="1"/>
          </p:cNvPicPr>
          <p:nvPr/>
        </p:nvPicPr>
        <p:blipFill>
          <a:blip r:embed="rId1"/>
          <a:stretch>
            <a:fillRect/>
          </a:stretch>
        </p:blipFill>
        <p:spPr>
          <a:xfrm>
            <a:off x="512064" y="1625242"/>
            <a:ext cx="11167872" cy="2414675"/>
          </a:xfrm>
          <a:prstGeom prst="rect">
            <a:avLst/>
          </a:prstGeom>
        </p:spPr>
      </p:pic>
      <p:sp>
        <p:nvSpPr>
          <p:cNvPr id="5" name="矩形 4"/>
          <p:cNvSpPr/>
          <p:nvPr/>
        </p:nvSpPr>
        <p:spPr>
          <a:xfrm>
            <a:off x="3048000" y="5163918"/>
            <a:ext cx="6096000" cy="646331"/>
          </a:xfrm>
          <a:prstGeom prst="rect">
            <a:avLst/>
          </a:prstGeom>
        </p:spPr>
        <p:txBody>
          <a:bodyPr>
            <a:spAutoFit/>
          </a:bodyPr>
          <a:lstStyle/>
          <a:p>
            <a:r>
              <a:rPr lang="en-GB" altLang="zh-CN" dirty="0" err="1">
                <a:solidFill>
                  <a:srgbClr val="000000"/>
                </a:solidFill>
                <a:latin typeface="PingFang SC" panose="020B0400000000000000" pitchFamily="34" charset="-122"/>
                <a:ea typeface="PingFang SC" panose="020B0400000000000000" pitchFamily="34" charset="-122"/>
              </a:rPr>
              <a:t>RedisTemplate</a:t>
            </a:r>
            <a:r>
              <a:rPr lang="en-GB" altLang="zh-CN" dirty="0">
                <a:solidFill>
                  <a:srgbClr val="000000"/>
                </a:solidFill>
                <a:latin typeface="PingFang SC" panose="020B0400000000000000" pitchFamily="34" charset="-122"/>
                <a:ea typeface="PingFang SC" panose="020B0400000000000000" pitchFamily="34" charset="-122"/>
              </a:rPr>
              <a:t>&lt;K, V&gt;</a:t>
            </a:r>
            <a:r>
              <a:rPr lang="zh-CN" altLang="en-US" dirty="0">
                <a:solidFill>
                  <a:srgbClr val="000000"/>
                </a:solidFill>
                <a:latin typeface="PingFang SC" panose="020B0400000000000000" pitchFamily="34" charset="-122"/>
                <a:ea typeface="PingFang SC" panose="020B0400000000000000" pitchFamily="34" charset="-122"/>
              </a:rPr>
              <a:t>模板类在操作</a:t>
            </a:r>
            <a:r>
              <a:rPr lang="en-GB" altLang="zh-CN" dirty="0" err="1">
                <a:solidFill>
                  <a:srgbClr val="000000"/>
                </a:solidFill>
                <a:latin typeface="PingFang SC" panose="020B0400000000000000" pitchFamily="34" charset="-122"/>
                <a:ea typeface="PingFang SC" panose="020B0400000000000000" pitchFamily="34" charset="-122"/>
              </a:rPr>
              <a:t>redis</a:t>
            </a:r>
            <a:r>
              <a:rPr lang="zh-CN" altLang="en-US" dirty="0">
                <a:solidFill>
                  <a:srgbClr val="000000"/>
                </a:solidFill>
                <a:latin typeface="PingFang SC" panose="020B0400000000000000" pitchFamily="34" charset="-122"/>
                <a:ea typeface="PingFang SC" panose="020B0400000000000000" pitchFamily="34" charset="-122"/>
              </a:rPr>
              <a:t>时默认使用</a:t>
            </a:r>
            <a:r>
              <a:rPr lang="en-GB" altLang="zh-CN" dirty="0" err="1">
                <a:solidFill>
                  <a:srgbClr val="000000"/>
                </a:solidFill>
                <a:latin typeface="PingFang SC" panose="020B0400000000000000" pitchFamily="34" charset="-122"/>
                <a:ea typeface="PingFang SC" panose="020B0400000000000000" pitchFamily="34" charset="-122"/>
              </a:rPr>
              <a:t>JdkSerializationRedisSerializer</a:t>
            </a:r>
            <a:r>
              <a:rPr lang="zh-CN" altLang="en-US" dirty="0">
                <a:solidFill>
                  <a:srgbClr val="000000"/>
                </a:solidFill>
                <a:latin typeface="PingFang SC" panose="020B0400000000000000" pitchFamily="34" charset="-122"/>
                <a:ea typeface="PingFang SC" panose="020B0400000000000000" pitchFamily="34" charset="-122"/>
              </a:rPr>
              <a:t>来进行序列化</a:t>
            </a:r>
            <a:endParaRPr lang="zh-CN" altLang="en-US" dirty="0"/>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377269" y="1232074"/>
            <a:ext cx="11646457" cy="5586145"/>
          </a:xfrm>
          <a:prstGeom prst="rect">
            <a:avLst/>
          </a:prstGeom>
          <a:noFill/>
        </p:spPr>
        <p:txBody>
          <a:bodyPr wrap="square" rtlCol="0">
            <a:spAutoFit/>
          </a:bodyPr>
          <a:lstStyle/>
          <a:p>
            <a:pPr>
              <a:lnSpc>
                <a:spcPct val="150000"/>
              </a:lnSpc>
            </a:pPr>
            <a:r>
              <a:rPr lang="en-US" altLang="zh-CN" sz="2000" dirty="0"/>
              <a:t>Spring </a:t>
            </a:r>
            <a:r>
              <a:rPr lang="zh-CN" altLang="en-US" sz="2000" dirty="0"/>
              <a:t>提供了基于注解的</a:t>
            </a:r>
            <a:r>
              <a:rPr lang="en-US" altLang="zh-CN" sz="2000" dirty="0"/>
              <a:t>Cache</a:t>
            </a:r>
            <a:r>
              <a:rPr lang="zh-CN" altLang="en-US" sz="2000" dirty="0"/>
              <a:t>支持，对缓存使用进行抽象，通过它我们可以在不侵入业务代码的基础上让现有代码即刻支持缓存。</a:t>
            </a:r>
            <a:r>
              <a:rPr lang="zh-CN" altLang="en-US" sz="2000" dirty="0">
                <a:hlinkClick r:id="rId1"/>
              </a:rPr>
              <a:t>文档地址</a:t>
            </a:r>
            <a:endParaRPr lang="en-US" altLang="zh-CN" sz="2000" dirty="0"/>
          </a:p>
          <a:p>
            <a:pPr>
              <a:lnSpc>
                <a:spcPct val="150000"/>
              </a:lnSpc>
            </a:pPr>
            <a:r>
              <a:rPr lang="zh-CN" altLang="en-US" sz="2000" dirty="0"/>
              <a:t>提供了</a:t>
            </a:r>
            <a:r>
              <a:rPr lang="en-US" altLang="zh-CN" sz="2000" dirty="0"/>
              <a:t>@Cacheable</a:t>
            </a:r>
            <a:r>
              <a:rPr lang="zh-CN" altLang="en-US" sz="2000" dirty="0"/>
              <a:t>、</a:t>
            </a:r>
            <a:r>
              <a:rPr lang="en-US" altLang="zh-CN" sz="2000" dirty="0"/>
              <a:t>@</a:t>
            </a:r>
            <a:r>
              <a:rPr lang="en-US" altLang="zh-CN" sz="2000" dirty="0" err="1"/>
              <a:t>CacheEvict</a:t>
            </a:r>
            <a:r>
              <a:rPr lang="zh-CN" altLang="en-US" sz="2000" dirty="0"/>
              <a:t>、</a:t>
            </a:r>
            <a:r>
              <a:rPr lang="en-US" altLang="zh-CN" sz="2000" dirty="0"/>
              <a:t>@</a:t>
            </a:r>
            <a:r>
              <a:rPr lang="en-US" altLang="zh-CN" sz="2000" dirty="0" err="1"/>
              <a:t>CachePut</a:t>
            </a:r>
            <a:r>
              <a:rPr lang="zh-CN" altLang="en-US" sz="2000" dirty="0"/>
              <a:t>等可以</a:t>
            </a:r>
            <a:r>
              <a:rPr lang="zh-CN" altLang="en-US" sz="2000" dirty="0">
                <a:solidFill>
                  <a:srgbClr val="FF0000"/>
                </a:solidFill>
              </a:rPr>
              <a:t>注解在方法上</a:t>
            </a:r>
            <a:r>
              <a:rPr lang="zh-CN" altLang="en-US" sz="2000" dirty="0"/>
              <a:t>的注解，每次调用需要缓存功能的方法时，</a:t>
            </a:r>
            <a:r>
              <a:rPr lang="en-US" altLang="zh-CN" sz="2000" dirty="0"/>
              <a:t>Spring</a:t>
            </a:r>
            <a:r>
              <a:rPr lang="zh-CN" altLang="en-US" sz="2000" dirty="0"/>
              <a:t>会检查指定参数的指定的目标方法是否已经被调用过；如果有就直接从缓存中获取方法调用后的结果，如果没有就调用方法并缓存结果后返回给用户。下次调用直接从缓存中获取。</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en-US" sz="2000" dirty="0"/>
              <a:t>关键原理就是 </a:t>
            </a:r>
            <a:r>
              <a:rPr lang="en-US" altLang="zh-CN" sz="2000" dirty="0"/>
              <a:t>spring AOP</a:t>
            </a:r>
            <a:r>
              <a:rPr lang="zh-CN" altLang="en-US" sz="2000" dirty="0"/>
              <a:t>，在方法调用前、调用后获取方法的入参和返回值，进而实现了缓存的逻辑。</a:t>
            </a:r>
            <a:endParaRPr lang="zh-CN" altLang="en-US" sz="2000" dirty="0"/>
          </a:p>
          <a:p>
            <a:pPr>
              <a:lnSpc>
                <a:spcPct val="150000"/>
              </a:lnSpc>
            </a:pPr>
            <a:endParaRPr lang="zh-CN" altLang="en-US" dirty="0"/>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sp>
        <p:nvSpPr>
          <p:cNvPr id="7" name="矩形 6"/>
          <p:cNvSpPr/>
          <p:nvPr/>
        </p:nvSpPr>
        <p:spPr>
          <a:xfrm>
            <a:off x="930100" y="3809636"/>
            <a:ext cx="11341449" cy="1015663"/>
          </a:xfrm>
          <a:prstGeom prst="rect">
            <a:avLst/>
          </a:prstGeom>
        </p:spPr>
        <p:txBody>
          <a:bodyPr wrap="square">
            <a:spAutoFit/>
          </a:bodyPr>
          <a:lstStyle/>
          <a:p>
            <a:pPr>
              <a:lnSpc>
                <a:spcPct val="150000"/>
              </a:lnSpc>
            </a:pPr>
            <a:r>
              <a:rPr lang="en-US" altLang="zh-CN" sz="2000" dirty="0"/>
              <a:t>@</a:t>
            </a:r>
            <a:r>
              <a:rPr lang="en-US" altLang="zh-CN" sz="2000" dirty="0">
                <a:solidFill>
                  <a:srgbClr val="FF0000"/>
                </a:solidFill>
              </a:rPr>
              <a:t>Cacheable</a:t>
            </a:r>
            <a:r>
              <a:rPr lang="en-US" altLang="zh-CN" sz="2000" dirty="0"/>
              <a:t>(</a:t>
            </a:r>
            <a:r>
              <a:rPr lang="en-US" altLang="zh-CN" sz="2000" dirty="0">
                <a:solidFill>
                  <a:srgbClr val="00B0F0"/>
                </a:solidFill>
              </a:rPr>
              <a:t>value</a:t>
            </a:r>
            <a:r>
              <a:rPr lang="en-US" altLang="zh-CN" sz="2000" dirty="0"/>
              <a:t>="books", </a:t>
            </a:r>
            <a:r>
              <a:rPr lang="en-US" altLang="zh-CN" sz="2000" dirty="0">
                <a:solidFill>
                  <a:srgbClr val="00B0F0"/>
                </a:solidFill>
              </a:rPr>
              <a:t>key</a:t>
            </a:r>
            <a:r>
              <a:rPr lang="en-US" altLang="zh-CN" sz="2000" dirty="0"/>
              <a:t>="#</a:t>
            </a:r>
            <a:r>
              <a:rPr lang="en-US" altLang="zh-CN" sz="2000" dirty="0" err="1"/>
              <a:t>isbn</a:t>
            </a:r>
            <a:r>
              <a:rPr lang="en-US" altLang="zh-CN" sz="2000" dirty="0"/>
              <a:t>")</a:t>
            </a:r>
            <a:endParaRPr lang="en-US" altLang="zh-CN" sz="2000" dirty="0"/>
          </a:p>
          <a:p>
            <a:pPr>
              <a:lnSpc>
                <a:spcPct val="150000"/>
              </a:lnSpc>
            </a:pPr>
            <a:r>
              <a:rPr lang="en-US" altLang="zh-CN" sz="2000" dirty="0"/>
              <a:t> public Book </a:t>
            </a:r>
            <a:r>
              <a:rPr lang="en-US" altLang="zh-CN" sz="2000" dirty="0" err="1"/>
              <a:t>findBook</a:t>
            </a:r>
            <a:r>
              <a:rPr lang="en-US" altLang="zh-CN" sz="2000" dirty="0"/>
              <a:t>(ISBN </a:t>
            </a:r>
            <a:r>
              <a:rPr lang="en-US" altLang="zh-CN" sz="2000" dirty="0" err="1"/>
              <a:t>isbn</a:t>
            </a:r>
            <a:r>
              <a:rPr lang="en-US" altLang="zh-CN" sz="2000" dirty="0"/>
              <a:t>, </a:t>
            </a:r>
            <a:r>
              <a:rPr lang="en-US" altLang="zh-CN" sz="2000" dirty="0" err="1"/>
              <a:t>boolean</a:t>
            </a:r>
            <a:r>
              <a:rPr lang="en-US" altLang="zh-CN" sz="2000" dirty="0"/>
              <a:t> </a:t>
            </a:r>
            <a:r>
              <a:rPr lang="en-US" altLang="zh-CN" sz="2000" dirty="0" err="1"/>
              <a:t>checkWarehouse</a:t>
            </a:r>
            <a:r>
              <a:rPr lang="en-US" altLang="zh-CN" sz="2000" dirty="0"/>
              <a:t>, </a:t>
            </a:r>
            <a:r>
              <a:rPr lang="en-US" altLang="zh-CN" sz="2000" dirty="0" err="1"/>
              <a:t>boolean</a:t>
            </a:r>
            <a:r>
              <a:rPr lang="en-US" altLang="zh-CN" sz="2000" dirty="0"/>
              <a:t> </a:t>
            </a:r>
            <a:r>
              <a:rPr lang="en-US" altLang="zh-CN" sz="2000" dirty="0" err="1"/>
              <a:t>includeUsed</a:t>
            </a:r>
            <a:r>
              <a:rPr lang="en-US" altLang="zh-CN" sz="2000" dirty="0"/>
              <a:t>)</a:t>
            </a:r>
            <a:endParaRPr lang="zh-CN" altLang="en-US" sz="2000" dirty="0"/>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377269" y="1221279"/>
            <a:ext cx="11646457" cy="1892826"/>
          </a:xfrm>
          <a:prstGeom prst="rect">
            <a:avLst/>
          </a:prstGeom>
          <a:noFill/>
        </p:spPr>
        <p:txBody>
          <a:bodyPr wrap="square" rtlCol="0">
            <a:spAutoFit/>
          </a:bodyPr>
          <a:lstStyle/>
          <a:p>
            <a:pPr>
              <a:lnSpc>
                <a:spcPct val="150000"/>
              </a:lnSpc>
            </a:pPr>
            <a:r>
              <a:rPr lang="en-US" altLang="zh-CN" sz="2000" dirty="0"/>
              <a:t>Spring</a:t>
            </a:r>
            <a:r>
              <a:rPr lang="zh-CN" altLang="en-US" sz="2000" dirty="0"/>
              <a:t>定义了</a:t>
            </a:r>
            <a:r>
              <a:rPr lang="en-US" altLang="zh-CN" sz="2000" dirty="0" err="1"/>
              <a:t>o.s.cache.Cache</a:t>
            </a:r>
            <a:r>
              <a:rPr lang="zh-CN" altLang="en-US" sz="2000" dirty="0"/>
              <a:t>和</a:t>
            </a:r>
            <a:r>
              <a:rPr lang="en-US" altLang="zh-CN" sz="2000" dirty="0" err="1"/>
              <a:t>o.s.cache.CacheManager</a:t>
            </a:r>
            <a:r>
              <a:rPr lang="zh-CN" altLang="en-US" sz="2000" dirty="0"/>
              <a:t>接口来统一不同的缓存技术；</a:t>
            </a:r>
            <a:endParaRPr lang="zh-CN" altLang="en-US" sz="2000" dirty="0"/>
          </a:p>
          <a:p>
            <a:pPr>
              <a:lnSpc>
                <a:spcPct val="150000"/>
              </a:lnSpc>
            </a:pPr>
            <a:r>
              <a:rPr lang="en-US" altLang="zh-CN" sz="2000" dirty="0"/>
              <a:t>Cache</a:t>
            </a:r>
            <a:r>
              <a:rPr lang="zh-CN" altLang="en-US" sz="2000" dirty="0"/>
              <a:t>接口：为缓存的组件规范定义，包含缓存的各种操作集合；</a:t>
            </a:r>
            <a:endParaRPr lang="zh-CN" altLang="en-US" sz="2000" dirty="0"/>
          </a:p>
          <a:p>
            <a:pPr>
              <a:lnSpc>
                <a:spcPct val="150000"/>
              </a:lnSpc>
            </a:pPr>
            <a:r>
              <a:rPr lang="en-US" altLang="zh-CN" sz="2000" dirty="0"/>
              <a:t>Spring</a:t>
            </a:r>
            <a:r>
              <a:rPr lang="zh-CN" altLang="en-US" sz="2000" dirty="0"/>
              <a:t>提供了各种</a:t>
            </a:r>
            <a:r>
              <a:rPr lang="en-US" altLang="zh-CN" sz="2000" dirty="0"/>
              <a:t>Cache</a:t>
            </a:r>
            <a:r>
              <a:rPr lang="zh-CN" altLang="en-US" sz="2000" dirty="0"/>
              <a:t>接口的实现：如</a:t>
            </a:r>
            <a:r>
              <a:rPr lang="en-US" altLang="zh-CN" sz="2000" dirty="0" err="1"/>
              <a:t>RedisCache</a:t>
            </a:r>
            <a:r>
              <a:rPr lang="zh-CN" altLang="en-US" sz="2000" dirty="0"/>
              <a:t>，</a:t>
            </a:r>
            <a:r>
              <a:rPr lang="en-US" altLang="zh-CN" sz="2000" dirty="0" err="1"/>
              <a:t>EhCacheCache</a:t>
            </a:r>
            <a:r>
              <a:rPr lang="en-US" altLang="zh-CN" sz="2000" dirty="0"/>
              <a:t> , </a:t>
            </a:r>
            <a:r>
              <a:rPr lang="en-US" altLang="zh-CN" sz="2000" dirty="0" err="1"/>
              <a:t>ConcurrentMapCache</a:t>
            </a:r>
            <a:r>
              <a:rPr lang="zh-CN" altLang="en-US" sz="2000" dirty="0"/>
              <a:t>等；</a:t>
            </a:r>
            <a:endParaRPr lang="en-US" altLang="zh-CN" sz="2000" dirty="0"/>
          </a:p>
          <a:p>
            <a:pPr>
              <a:lnSpc>
                <a:spcPct val="150000"/>
              </a:lnSpc>
            </a:pPr>
            <a:endParaRPr lang="zh-CN" altLang="en-US" dirty="0"/>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pic>
        <p:nvPicPr>
          <p:cNvPr id="6" name="Picture 2" descr="https://img-blog.csdnimg.cn/20200227215203963.png?x-oss-process=image/watermark,type_ZmFuZ3poZW5naGVpdGk,shadow_10,text_aHR0cHM6Ly9ibG9nLmNzZG4ubmV0L1RoZVdpbmRPZlNvbg==,size_16,color_FFFFFF,t_70"/>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17733" y="2711672"/>
            <a:ext cx="6886575" cy="4057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graphicFrame>
        <p:nvGraphicFramePr>
          <p:cNvPr id="5" name="表格 4"/>
          <p:cNvGraphicFramePr>
            <a:graphicFrameLocks noGrp="1"/>
          </p:cNvGraphicFramePr>
          <p:nvPr>
            <p:custDataLst>
              <p:tags r:id="rId1"/>
            </p:custDataLst>
          </p:nvPr>
        </p:nvGraphicFramePr>
        <p:xfrm>
          <a:off x="477123" y="1552478"/>
          <a:ext cx="11392694" cy="4140058"/>
        </p:xfrm>
        <a:graphic>
          <a:graphicData uri="http://schemas.openxmlformats.org/drawingml/2006/table">
            <a:tbl>
              <a:tblPr firstRow="1" bandRow="1">
                <a:tableStyleId>{ED083AE6-46FA-4A59-8FB0-9F97EB10719F}</a:tableStyleId>
              </a:tblPr>
              <a:tblGrid>
                <a:gridCol w="2373375"/>
                <a:gridCol w="9019319"/>
              </a:tblGrid>
              <a:tr h="434757">
                <a:tc>
                  <a:txBody>
                    <a:bodyPr/>
                    <a:lstStyle/>
                    <a:p>
                      <a:pPr>
                        <a:lnSpc>
                          <a:spcPct val="150000"/>
                        </a:lnSpc>
                      </a:pPr>
                      <a:r>
                        <a:rPr lang="zh-CN" altLang="en-US" sz="1800" b="0" dirty="0">
                          <a:ea typeface="微软雅黑" panose="020B0503020204020204" pitchFamily="34" charset="-122"/>
                        </a:rPr>
                        <a:t>主要概念和注解</a:t>
                      </a:r>
                      <a:endParaRPr lang="zh-CN" altLang="en-US" sz="1800" b="0" dirty="0">
                        <a:ea typeface="微软雅黑" panose="020B0503020204020204" pitchFamily="34" charset="-122"/>
                      </a:endParaRPr>
                    </a:p>
                  </a:txBody>
                  <a:tcPr marT="45723" marB="45723"/>
                </a:tc>
                <a:tc>
                  <a:txBody>
                    <a:bodyPr/>
                    <a:lstStyle/>
                    <a:p>
                      <a:pPr>
                        <a:lnSpc>
                          <a:spcPct val="150000"/>
                        </a:lnSpc>
                      </a:pPr>
                      <a:r>
                        <a:rPr lang="zh-CN" altLang="en-US" sz="1800" b="0" dirty="0">
                          <a:ea typeface="微软雅黑" panose="020B0503020204020204" pitchFamily="34" charset="-122"/>
                        </a:rPr>
                        <a:t>作用</a:t>
                      </a:r>
                      <a:endParaRPr lang="zh-CN" altLang="en-US" sz="1800" b="0" dirty="0">
                        <a:ea typeface="微软雅黑" panose="020B0503020204020204" pitchFamily="34" charset="-122"/>
                      </a:endParaRPr>
                    </a:p>
                  </a:txBody>
                  <a:tcPr marT="45723" marB="45723"/>
                </a:tc>
              </a:tr>
              <a:tr h="434757">
                <a:tc>
                  <a:txBody>
                    <a:bodyPr/>
                    <a:lstStyle/>
                    <a:p>
                      <a:pPr>
                        <a:lnSpc>
                          <a:spcPct val="150000"/>
                        </a:lnSpc>
                      </a:pPr>
                      <a:r>
                        <a:rPr lang="en-US" altLang="zh-CN" sz="1800" dirty="0" err="1"/>
                        <a:t>CacheManager</a:t>
                      </a:r>
                      <a:endParaRPr lang="zh-CN" altLang="en-US" sz="1800" b="0" dirty="0">
                        <a:ea typeface="微软雅黑" panose="020B0503020204020204" pitchFamily="34" charset="-122"/>
                      </a:endParaRPr>
                    </a:p>
                  </a:txBody>
                  <a:tcPr marT="45723" marB="45723"/>
                </a:tc>
                <a:tc>
                  <a:txBody>
                    <a:bodyPr/>
                    <a:lstStyle/>
                    <a:p>
                      <a:pPr>
                        <a:lnSpc>
                          <a:spcPct val="150000"/>
                        </a:lnSpc>
                      </a:pPr>
                      <a:r>
                        <a:rPr lang="zh-CN" altLang="en-US" sz="1800" dirty="0"/>
                        <a:t>缓存管理器，管理各种缓存（</a:t>
                      </a:r>
                      <a:r>
                        <a:rPr lang="en-US" altLang="zh-CN" sz="1800" dirty="0"/>
                        <a:t>Cache</a:t>
                      </a:r>
                      <a:r>
                        <a:rPr lang="zh-CN" altLang="en-US" sz="1800" dirty="0"/>
                        <a:t>）组件</a:t>
                      </a:r>
                      <a:endParaRPr lang="zh-CN" altLang="en-US" sz="1800" b="0" dirty="0">
                        <a:ea typeface="微软雅黑" panose="020B0503020204020204" pitchFamily="34" charset="-122"/>
                      </a:endParaRPr>
                    </a:p>
                  </a:txBody>
                  <a:tcPr marT="45723" marB="45723"/>
                </a:tc>
              </a:tr>
              <a:tr h="434757">
                <a:tc>
                  <a:txBody>
                    <a:bodyPr/>
                    <a:lstStyle/>
                    <a:p>
                      <a:pPr>
                        <a:lnSpc>
                          <a:spcPct val="150000"/>
                        </a:lnSpc>
                      </a:pPr>
                      <a:r>
                        <a:rPr lang="en-US" altLang="zh-CN" sz="1800" dirty="0"/>
                        <a:t>Cache</a:t>
                      </a:r>
                      <a:endParaRPr lang="zh-CN" altLang="en-US" sz="1800" b="0" dirty="0">
                        <a:ea typeface="微软雅黑" panose="020B0503020204020204" pitchFamily="34" charset="-122"/>
                      </a:endParaRPr>
                    </a:p>
                  </a:txBody>
                  <a:tcPr marT="45723" marB="45723"/>
                </a:tc>
                <a:tc>
                  <a:txBody>
                    <a:bodyPr/>
                    <a:lstStyle/>
                    <a:p>
                      <a:pPr>
                        <a:lnSpc>
                          <a:spcPct val="150000"/>
                        </a:lnSpc>
                      </a:pPr>
                      <a:r>
                        <a:rPr lang="zh-CN" altLang="en-US" sz="1800" dirty="0"/>
                        <a:t>缓存接口，实现有：</a:t>
                      </a:r>
                      <a:r>
                        <a:rPr lang="en-US" altLang="zh-CN" sz="1800" dirty="0"/>
                        <a:t>RedisCache</a:t>
                      </a:r>
                      <a:r>
                        <a:rPr lang="zh-CN" altLang="en-US" sz="1800" dirty="0"/>
                        <a:t>、</a:t>
                      </a:r>
                      <a:r>
                        <a:rPr lang="en-US" altLang="zh-CN" sz="1800" dirty="0" err="1"/>
                        <a:t>EhCacheCache</a:t>
                      </a:r>
                      <a:r>
                        <a:rPr lang="zh-CN" altLang="en-US" sz="1800" dirty="0"/>
                        <a:t>、</a:t>
                      </a:r>
                      <a:r>
                        <a:rPr lang="en-US" altLang="zh-CN" sz="1800" dirty="0" err="1"/>
                        <a:t>ConcurrentMapCache</a:t>
                      </a:r>
                      <a:r>
                        <a:rPr lang="zh-CN" altLang="en-US" sz="1800" dirty="0"/>
                        <a:t>等</a:t>
                      </a:r>
                      <a:endParaRPr lang="zh-CN" altLang="en-US" sz="1800" b="0" dirty="0">
                        <a:ea typeface="微软雅黑" panose="020B0503020204020204" pitchFamily="34" charset="-122"/>
                      </a:endParaRPr>
                    </a:p>
                  </a:txBody>
                  <a:tcPr marT="45723" marB="45723"/>
                </a:tc>
              </a:tr>
              <a:tr h="498031">
                <a:tc>
                  <a:txBody>
                    <a:bodyPr/>
                    <a:lstStyle/>
                    <a:p>
                      <a:pPr>
                        <a:lnSpc>
                          <a:spcPct val="150000"/>
                        </a:lnSpc>
                      </a:pPr>
                      <a:r>
                        <a:rPr lang="en-US" altLang="zh-CN" sz="1800" dirty="0"/>
                        <a:t>@Cacheable</a:t>
                      </a:r>
                      <a:endParaRPr lang="zh-CN" altLang="en-US" sz="1800" b="1" dirty="0">
                        <a:solidFill>
                          <a:srgbClr val="FF0000"/>
                        </a:solidFill>
                        <a:ea typeface="微软雅黑" panose="020B0503020204020204" pitchFamily="34" charset="-122"/>
                      </a:endParaRPr>
                    </a:p>
                  </a:txBody>
                  <a:tcPr marT="45723" marB="45723"/>
                </a:tc>
                <a:tc>
                  <a:txBody>
                    <a:bodyPr/>
                    <a:lstStyle/>
                    <a:p>
                      <a:pPr>
                        <a:lnSpc>
                          <a:spcPct val="150000"/>
                        </a:lnSpc>
                      </a:pPr>
                      <a:r>
                        <a:rPr lang="zh-CN" altLang="en-US" sz="1800" kern="1200" dirty="0">
                          <a:effectLst/>
                        </a:rPr>
                        <a:t>主要针对方法配置，</a:t>
                      </a:r>
                      <a:r>
                        <a:rPr lang="zh-CN" altLang="en-US" sz="1800" kern="1200" dirty="0">
                          <a:solidFill>
                            <a:srgbClr val="FF0000"/>
                          </a:solidFill>
                          <a:effectLst/>
                        </a:rPr>
                        <a:t>能够根据方法的请求参数对其结果进行缓存</a:t>
                      </a:r>
                      <a:endParaRPr lang="zh-CN" altLang="en-US" sz="1800" b="0" dirty="0">
                        <a:solidFill>
                          <a:srgbClr val="FF0000"/>
                        </a:solidFill>
                        <a:ea typeface="微软雅黑" panose="020B0503020204020204" pitchFamily="34" charset="-122"/>
                      </a:endParaRPr>
                    </a:p>
                  </a:txBody>
                  <a:tcPr marT="45723" marB="45723"/>
                </a:tc>
              </a:tr>
              <a:tr h="445101">
                <a:tc>
                  <a:txBody>
                    <a:bodyPr/>
                    <a:lstStyle/>
                    <a:p>
                      <a:pPr>
                        <a:lnSpc>
                          <a:spcPct val="150000"/>
                        </a:lnSpc>
                      </a:pPr>
                      <a:r>
                        <a:rPr lang="en-US" altLang="zh-CN" sz="1800" dirty="0"/>
                        <a:t>@</a:t>
                      </a:r>
                      <a:r>
                        <a:rPr lang="en-US" altLang="zh-CN" sz="1800" dirty="0" err="1"/>
                        <a:t>CacheEvict</a:t>
                      </a:r>
                      <a:endParaRPr lang="zh-CN" altLang="en-US" sz="1800" b="1" dirty="0">
                        <a:solidFill>
                          <a:srgbClr val="FF0000"/>
                        </a:solidFill>
                        <a:ea typeface="微软雅黑" panose="020B0503020204020204" pitchFamily="34" charset="-122"/>
                      </a:endParaRPr>
                    </a:p>
                  </a:txBody>
                  <a:tcPr marT="45723" marB="45723"/>
                </a:tc>
                <a:tc>
                  <a:txBody>
                    <a:bodyPr/>
                    <a:lstStyle/>
                    <a:p>
                      <a:pPr>
                        <a:lnSpc>
                          <a:spcPct val="150000"/>
                        </a:lnSpc>
                      </a:pPr>
                      <a:r>
                        <a:rPr lang="zh-CN" altLang="en-US" sz="1800" dirty="0">
                          <a:solidFill>
                            <a:srgbClr val="FF0000"/>
                          </a:solidFill>
                        </a:rPr>
                        <a:t>清空缓存</a:t>
                      </a:r>
                      <a:endParaRPr lang="zh-CN" altLang="en-US" sz="1800" b="0" dirty="0">
                        <a:solidFill>
                          <a:srgbClr val="FF0000"/>
                        </a:solidFill>
                        <a:ea typeface="微软雅黑" panose="020B0503020204020204" pitchFamily="34" charset="-122"/>
                      </a:endParaRPr>
                    </a:p>
                  </a:txBody>
                  <a:tcPr marT="45723" marB="45723"/>
                </a:tc>
              </a:tr>
              <a:tr h="445101">
                <a:tc>
                  <a:txBody>
                    <a:bodyPr/>
                    <a:lstStyle/>
                    <a:p>
                      <a:pPr>
                        <a:lnSpc>
                          <a:spcPct val="150000"/>
                        </a:lnSpc>
                      </a:pPr>
                      <a:r>
                        <a:rPr lang="en-US" altLang="zh-CN" sz="1800" dirty="0"/>
                        <a:t>@</a:t>
                      </a:r>
                      <a:r>
                        <a:rPr lang="en-US" altLang="zh-CN" sz="1800" dirty="0" err="1"/>
                        <a:t>CachePut</a:t>
                      </a:r>
                      <a:endParaRPr lang="zh-CN" altLang="en-US" sz="1800" b="1" dirty="0">
                        <a:solidFill>
                          <a:srgbClr val="FF0000"/>
                        </a:solidFill>
                        <a:ea typeface="微软雅黑" panose="020B0503020204020204" pitchFamily="34" charset="-122"/>
                      </a:endParaRPr>
                    </a:p>
                  </a:txBody>
                  <a:tcPr marT="45723" marB="45723"/>
                </a:tc>
                <a:tc>
                  <a:txBody>
                    <a:bodyPr/>
                    <a:lstStyle/>
                    <a:p>
                      <a:pPr>
                        <a:lnSpc>
                          <a:spcPct val="150000"/>
                        </a:lnSpc>
                      </a:pPr>
                      <a:r>
                        <a:rPr lang="zh-CN" altLang="en-US" sz="1800" dirty="0">
                          <a:solidFill>
                            <a:srgbClr val="FF0000"/>
                          </a:solidFill>
                        </a:rPr>
                        <a:t>更新缓存</a:t>
                      </a:r>
                      <a:r>
                        <a:rPr lang="zh-CN" altLang="en-US" sz="1800" dirty="0"/>
                        <a:t>，保证方法一定会被调用，又希望结果被缓存。</a:t>
                      </a:r>
                      <a:endParaRPr lang="zh-CN" altLang="en-US" sz="1800" b="0" dirty="0">
                        <a:solidFill>
                          <a:srgbClr val="FF0000"/>
                        </a:solidFill>
                        <a:ea typeface="微软雅黑" panose="020B0503020204020204" pitchFamily="34" charset="-122"/>
                      </a:endParaRPr>
                    </a:p>
                  </a:txBody>
                  <a:tcPr marT="45723" marB="45723"/>
                </a:tc>
              </a:tr>
              <a:tr h="445101">
                <a:tc>
                  <a:txBody>
                    <a:bodyPr/>
                    <a:lstStyle/>
                    <a:p>
                      <a:pPr marL="0" algn="l" defTabSz="913765" rtl="0" eaLnBrk="1" latinLnBrk="0" hangingPunct="1">
                        <a:lnSpc>
                          <a:spcPct val="150000"/>
                        </a:lnSpc>
                      </a:pPr>
                      <a:r>
                        <a:rPr lang="en-US" altLang="zh-CN" sz="1800" kern="1200"/>
                        <a:t>@EnableCaching</a:t>
                      </a:r>
                      <a:endParaRPr lang="zh-CN" altLang="en-US" sz="1800" kern="1200">
                        <a:solidFill>
                          <a:schemeClr val="tx1"/>
                        </a:solidFill>
                        <a:latin typeface="+mn-lt"/>
                        <a:ea typeface="+mn-ea"/>
                        <a:cs typeface="+mn-cs"/>
                      </a:endParaRPr>
                    </a:p>
                  </a:txBody>
                  <a:tcPr marT="45723" marB="45723"/>
                </a:tc>
                <a:tc>
                  <a:txBody>
                    <a:bodyPr/>
                    <a:lstStyle/>
                    <a:p>
                      <a:pPr>
                        <a:lnSpc>
                          <a:spcPct val="150000"/>
                        </a:lnSpc>
                      </a:pPr>
                      <a:r>
                        <a:rPr lang="zh-CN" altLang="en-US" sz="1800" dirty="0"/>
                        <a:t>开启基于注解的缓存</a:t>
                      </a:r>
                      <a:endParaRPr lang="zh-CN" altLang="en-US" sz="1800" b="0" dirty="0">
                        <a:ea typeface="微软雅黑" panose="020B0503020204020204" pitchFamily="34" charset="-122"/>
                      </a:endParaRPr>
                    </a:p>
                  </a:txBody>
                  <a:tcPr marT="45723" marB="45723"/>
                </a:tc>
              </a:tr>
              <a:tr h="445101">
                <a:tc>
                  <a:txBody>
                    <a:bodyPr/>
                    <a:lstStyle/>
                    <a:p>
                      <a:pPr marL="0" algn="l" defTabSz="913765" rtl="0" eaLnBrk="1" latinLnBrk="0" hangingPunct="1">
                        <a:lnSpc>
                          <a:spcPct val="150000"/>
                        </a:lnSpc>
                      </a:pPr>
                      <a:r>
                        <a:rPr lang="en-US" altLang="zh-CN" sz="1800" kern="1200" dirty="0" err="1"/>
                        <a:t>keyGenerator</a:t>
                      </a:r>
                      <a:endParaRPr lang="zh-CN" altLang="en-US" sz="1800" kern="1200" dirty="0">
                        <a:solidFill>
                          <a:schemeClr val="tx1"/>
                        </a:solidFill>
                        <a:latin typeface="+mn-lt"/>
                        <a:ea typeface="+mn-ea"/>
                        <a:cs typeface="+mn-cs"/>
                      </a:endParaRPr>
                    </a:p>
                  </a:txBody>
                  <a:tcPr marT="45723" marB="45723"/>
                </a:tc>
                <a:tc>
                  <a:txBody>
                    <a:bodyPr/>
                    <a:lstStyle/>
                    <a:p>
                      <a:pPr>
                        <a:lnSpc>
                          <a:spcPct val="150000"/>
                        </a:lnSpc>
                      </a:pPr>
                      <a:r>
                        <a:rPr lang="zh-CN" altLang="en-US" sz="1800" dirty="0"/>
                        <a:t>缓存数据时</a:t>
                      </a:r>
                      <a:r>
                        <a:rPr lang="en-US" altLang="zh-CN" sz="1800" dirty="0"/>
                        <a:t>key</a:t>
                      </a:r>
                      <a:r>
                        <a:rPr lang="zh-CN" altLang="en-US" sz="1800" dirty="0"/>
                        <a:t>生成策略</a:t>
                      </a:r>
                      <a:endParaRPr lang="zh-CN" altLang="en-US" sz="1800" b="0" dirty="0">
                        <a:ea typeface="微软雅黑" panose="020B0503020204020204" pitchFamily="34" charset="-122"/>
                      </a:endParaRPr>
                    </a:p>
                  </a:txBody>
                  <a:tcPr marT="45723" marB="45723"/>
                </a:tc>
              </a:tr>
              <a:tr h="445101">
                <a:tc>
                  <a:txBody>
                    <a:bodyPr/>
                    <a:lstStyle/>
                    <a:p>
                      <a:pPr>
                        <a:lnSpc>
                          <a:spcPct val="150000"/>
                        </a:lnSpc>
                      </a:pPr>
                      <a:r>
                        <a:rPr lang="en-US" altLang="zh-CN" sz="1800"/>
                        <a:t>serialize</a:t>
                      </a:r>
                      <a:endParaRPr lang="zh-CN" altLang="en-US" sz="1800" b="0">
                        <a:ea typeface="微软雅黑" panose="020B0503020204020204" pitchFamily="34" charset="-122"/>
                      </a:endParaRPr>
                    </a:p>
                  </a:txBody>
                  <a:tcPr marT="45723" marB="45723"/>
                </a:tc>
                <a:tc>
                  <a:txBody>
                    <a:bodyPr/>
                    <a:lstStyle/>
                    <a:p>
                      <a:pPr>
                        <a:lnSpc>
                          <a:spcPct val="150000"/>
                        </a:lnSpc>
                      </a:pPr>
                      <a:r>
                        <a:rPr lang="zh-CN" altLang="en-US" sz="1800" dirty="0"/>
                        <a:t>缓存数据时</a:t>
                      </a:r>
                      <a:r>
                        <a:rPr lang="en-US" altLang="zh-CN" sz="1800" dirty="0"/>
                        <a:t>value</a:t>
                      </a:r>
                      <a:r>
                        <a:rPr lang="zh-CN" altLang="en-US" sz="1800" dirty="0"/>
                        <a:t>序列化策略</a:t>
                      </a:r>
                      <a:endParaRPr lang="zh-CN" altLang="en-US" sz="1800" b="0" dirty="0">
                        <a:ea typeface="微软雅黑" panose="020B0503020204020204" pitchFamily="34" charset="-122"/>
                      </a:endParaRPr>
                    </a:p>
                  </a:txBody>
                  <a:tcPr marT="45723" marB="45723"/>
                </a:tc>
              </a:tr>
            </a:tbl>
          </a:graphicData>
        </a:graphic>
      </p:graphicFrame>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graphicFrame>
        <p:nvGraphicFramePr>
          <p:cNvPr id="2" name="表格 1"/>
          <p:cNvGraphicFramePr>
            <a:graphicFrameLocks noGrp="1"/>
          </p:cNvGraphicFramePr>
          <p:nvPr>
            <p:custDataLst>
              <p:tags r:id="rId1"/>
            </p:custDataLst>
          </p:nvPr>
        </p:nvGraphicFramePr>
        <p:xfrm>
          <a:off x="360362" y="1186519"/>
          <a:ext cx="11471275" cy="5900077"/>
        </p:xfrm>
        <a:graphic>
          <a:graphicData uri="http://schemas.openxmlformats.org/drawingml/2006/table">
            <a:tbl>
              <a:tblPr>
                <a:tableStyleId>{ED083AE6-46FA-4A59-8FB0-9F97EB10719F}</a:tableStyleId>
              </a:tblPr>
              <a:tblGrid>
                <a:gridCol w="1500858"/>
                <a:gridCol w="5289270"/>
                <a:gridCol w="4681147"/>
              </a:tblGrid>
              <a:tr h="574236">
                <a:tc gridSpan="3">
                  <a:txBody>
                    <a:bodyPr/>
                    <a:lstStyle/>
                    <a:p>
                      <a:pPr algn="ctr" fontAlgn="t"/>
                      <a:r>
                        <a:rPr lang="en-US" sz="2000" dirty="0">
                          <a:effectLst/>
                        </a:rPr>
                        <a:t>@Cacheable/@</a:t>
                      </a:r>
                      <a:r>
                        <a:rPr lang="en-US" sz="2000" dirty="0" err="1">
                          <a:effectLst/>
                        </a:rPr>
                        <a:t>CachePut</a:t>
                      </a:r>
                      <a:r>
                        <a:rPr lang="en-US" sz="2000" dirty="0">
                          <a:effectLst/>
                        </a:rPr>
                        <a:t> /@</a:t>
                      </a:r>
                      <a:r>
                        <a:rPr lang="en-US" sz="2000" dirty="0" err="1">
                          <a:effectLst/>
                        </a:rPr>
                        <a:t>CacheEvict</a:t>
                      </a:r>
                      <a:r>
                        <a:rPr lang="zh-CN" altLang="en-US" sz="2000" dirty="0">
                          <a:effectLst/>
                        </a:rPr>
                        <a:t>主要的参数</a:t>
                      </a:r>
                      <a:endParaRPr lang="zh-CN" altLang="en-US" sz="2000" dirty="0">
                        <a:effectLst/>
                      </a:endParaRPr>
                    </a:p>
                  </a:txBody>
                  <a:tcPr marL="163830" marR="163830" marT="131064" marB="131064"/>
                </a:tc>
                <a:tc hMerge="1">
                  <a:tcPr/>
                </a:tc>
                <a:tc hMerge="1">
                  <a:tcPr/>
                </a:tc>
              </a:tr>
              <a:tr h="1125450">
                <a:tc>
                  <a:txBody>
                    <a:bodyPr/>
                    <a:lstStyle/>
                    <a:p>
                      <a:pPr fontAlgn="t">
                        <a:lnSpc>
                          <a:spcPct val="150000"/>
                        </a:lnSpc>
                      </a:pPr>
                      <a:r>
                        <a:rPr lang="en-US" sz="1800">
                          <a:effectLst/>
                        </a:rPr>
                        <a:t>value</a:t>
                      </a:r>
                      <a:endParaRPr lang="en-US" sz="1800">
                        <a:effectLst/>
                      </a:endParaRPr>
                    </a:p>
                  </a:txBody>
                  <a:tcPr marL="163830" marR="163830" marT="131064" marB="131064"/>
                </a:tc>
                <a:tc>
                  <a:txBody>
                    <a:bodyPr/>
                    <a:lstStyle/>
                    <a:p>
                      <a:pPr fontAlgn="t">
                        <a:lnSpc>
                          <a:spcPct val="150000"/>
                        </a:lnSpc>
                      </a:pPr>
                      <a:r>
                        <a:rPr lang="zh-CN" altLang="en-US" sz="1800" dirty="0">
                          <a:effectLst/>
                        </a:rPr>
                        <a:t>缓存的名称，在 </a:t>
                      </a:r>
                      <a:r>
                        <a:rPr lang="en-US" altLang="zh-CN" sz="1800" dirty="0">
                          <a:effectLst/>
                        </a:rPr>
                        <a:t>spring </a:t>
                      </a:r>
                      <a:r>
                        <a:rPr lang="zh-CN" altLang="en-US" sz="1800" dirty="0">
                          <a:effectLst/>
                        </a:rPr>
                        <a:t>配置文件中定义，必须指定至少一个</a:t>
                      </a:r>
                      <a:endParaRPr lang="zh-CN" altLang="en-US" sz="1800" dirty="0">
                        <a:effectLst/>
                      </a:endParaRPr>
                    </a:p>
                  </a:txBody>
                  <a:tcPr marL="163830" marR="163830" marT="131064" marB="131064"/>
                </a:tc>
                <a:tc>
                  <a:txBody>
                    <a:bodyPr/>
                    <a:lstStyle/>
                    <a:p>
                      <a:pPr fontAlgn="t">
                        <a:lnSpc>
                          <a:spcPct val="150000"/>
                        </a:lnSpc>
                      </a:pPr>
                      <a:r>
                        <a:rPr lang="en-US" altLang="zh-CN" sz="1800" dirty="0">
                          <a:effectLst/>
                        </a:rPr>
                        <a:t>@</a:t>
                      </a:r>
                      <a:r>
                        <a:rPr lang="en-US" sz="1800" dirty="0">
                          <a:effectLst/>
                        </a:rPr>
                        <a:t>Cacheable(value=”</a:t>
                      </a:r>
                      <a:r>
                        <a:rPr lang="en-US" sz="1800" dirty="0" err="1">
                          <a:effectLst/>
                        </a:rPr>
                        <a:t>mycache</a:t>
                      </a:r>
                      <a:r>
                        <a:rPr lang="en-US" sz="1800" dirty="0">
                          <a:effectLst/>
                        </a:rPr>
                        <a:t>”) </a:t>
                      </a:r>
                      <a:r>
                        <a:rPr lang="zh-CN" altLang="en-US" sz="1800" dirty="0">
                          <a:effectLst/>
                        </a:rPr>
                        <a:t>或者</a:t>
                      </a:r>
                      <a:br>
                        <a:rPr lang="zh-CN" altLang="en-US" sz="1800" dirty="0">
                          <a:effectLst/>
                        </a:rPr>
                      </a:br>
                      <a:r>
                        <a:rPr lang="en-US" altLang="zh-CN" sz="1800" dirty="0">
                          <a:effectLst/>
                        </a:rPr>
                        <a:t>@</a:t>
                      </a:r>
                      <a:r>
                        <a:rPr lang="en-US" sz="1800" dirty="0">
                          <a:effectLst/>
                        </a:rPr>
                        <a:t>Cacheable(value={”cache1”,”cache2”}</a:t>
                      </a:r>
                      <a:endParaRPr lang="en-US" sz="1800" dirty="0">
                        <a:effectLst/>
                      </a:endParaRPr>
                    </a:p>
                  </a:txBody>
                  <a:tcPr marL="163830" marR="163830" marT="131064" marB="131064"/>
                </a:tc>
              </a:tr>
              <a:tr h="1515860">
                <a:tc>
                  <a:txBody>
                    <a:bodyPr/>
                    <a:lstStyle/>
                    <a:p>
                      <a:pPr fontAlgn="t">
                        <a:lnSpc>
                          <a:spcPct val="150000"/>
                        </a:lnSpc>
                      </a:pPr>
                      <a:r>
                        <a:rPr lang="en-US" sz="1800">
                          <a:effectLst/>
                        </a:rPr>
                        <a:t>key</a:t>
                      </a:r>
                      <a:endParaRPr lang="en-US" sz="1800">
                        <a:effectLst/>
                      </a:endParaRPr>
                    </a:p>
                  </a:txBody>
                  <a:tcPr marL="163830" marR="163830" marT="131064" marB="131064"/>
                </a:tc>
                <a:tc>
                  <a:txBody>
                    <a:bodyPr/>
                    <a:lstStyle/>
                    <a:p>
                      <a:pPr fontAlgn="t">
                        <a:lnSpc>
                          <a:spcPct val="150000"/>
                        </a:lnSpc>
                      </a:pPr>
                      <a:r>
                        <a:rPr lang="zh-CN" altLang="en-US" sz="1800">
                          <a:effectLst/>
                        </a:rPr>
                        <a:t>缓存的 </a:t>
                      </a:r>
                      <a:r>
                        <a:rPr lang="en-US" altLang="zh-CN" sz="1800">
                          <a:effectLst/>
                        </a:rPr>
                        <a:t>key</a:t>
                      </a:r>
                      <a:r>
                        <a:rPr lang="zh-CN" altLang="en-US" sz="1800">
                          <a:effectLst/>
                        </a:rPr>
                        <a:t>，可以为空，如果指定要按照 </a:t>
                      </a:r>
                      <a:r>
                        <a:rPr lang="en-US" altLang="zh-CN" sz="1800">
                          <a:effectLst/>
                        </a:rPr>
                        <a:t>SpEL </a:t>
                      </a:r>
                      <a:r>
                        <a:rPr lang="zh-CN" altLang="en-US" sz="1800">
                          <a:effectLst/>
                        </a:rPr>
                        <a:t>表达式编写，如果不指定，则缺省按照方法的所有参数进行组合</a:t>
                      </a:r>
                      <a:endParaRPr lang="zh-CN" altLang="en-US" sz="1800">
                        <a:effectLst/>
                      </a:endParaRPr>
                    </a:p>
                  </a:txBody>
                  <a:tcPr marL="163830" marR="163830" marT="131064" marB="131064"/>
                </a:tc>
                <a:tc>
                  <a:txBody>
                    <a:bodyPr/>
                    <a:lstStyle/>
                    <a:p>
                      <a:pPr fontAlgn="t">
                        <a:lnSpc>
                          <a:spcPct val="150000"/>
                        </a:lnSpc>
                      </a:pPr>
                      <a:r>
                        <a:rPr lang="en-US" altLang="zh-CN" sz="1800" dirty="0">
                          <a:effectLst/>
                        </a:rPr>
                        <a:t>@</a:t>
                      </a:r>
                      <a:r>
                        <a:rPr lang="en-US" sz="1800" dirty="0">
                          <a:effectLst/>
                        </a:rPr>
                        <a:t>Cacheable(value=”</a:t>
                      </a:r>
                      <a:r>
                        <a:rPr lang="en-US" sz="1800" dirty="0" err="1">
                          <a:effectLst/>
                        </a:rPr>
                        <a:t>testcache</a:t>
                      </a:r>
                      <a:r>
                        <a:rPr lang="en-US" sz="1800" dirty="0">
                          <a:effectLst/>
                        </a:rPr>
                        <a:t>”,key=”#</a:t>
                      </a:r>
                      <a:r>
                        <a:rPr lang="en-US" sz="1800" dirty="0" err="1">
                          <a:effectLst/>
                        </a:rPr>
                        <a:t>userName</a:t>
                      </a:r>
                      <a:r>
                        <a:rPr lang="en-US" sz="1800" dirty="0">
                          <a:effectLst/>
                        </a:rPr>
                        <a:t>”)</a:t>
                      </a:r>
                      <a:endParaRPr lang="en-US" sz="1800" dirty="0">
                        <a:effectLst/>
                      </a:endParaRPr>
                    </a:p>
                  </a:txBody>
                  <a:tcPr marL="163830" marR="163830" marT="131064" marB="131064"/>
                </a:tc>
              </a:tr>
              <a:tr h="1168671">
                <a:tc>
                  <a:txBody>
                    <a:bodyPr/>
                    <a:lstStyle/>
                    <a:p>
                      <a:pPr fontAlgn="t">
                        <a:lnSpc>
                          <a:spcPct val="150000"/>
                        </a:lnSpc>
                      </a:pPr>
                      <a:r>
                        <a:rPr lang="en-US" sz="1800">
                          <a:effectLst/>
                        </a:rPr>
                        <a:t>condition</a:t>
                      </a:r>
                      <a:endParaRPr lang="en-US" sz="1800">
                        <a:effectLst/>
                      </a:endParaRPr>
                    </a:p>
                  </a:txBody>
                  <a:tcPr marL="163830" marR="163830" marT="131064" marB="131064"/>
                </a:tc>
                <a:tc>
                  <a:txBody>
                    <a:bodyPr/>
                    <a:lstStyle/>
                    <a:p>
                      <a:pPr fontAlgn="t">
                        <a:lnSpc>
                          <a:spcPct val="150000"/>
                        </a:lnSpc>
                      </a:pPr>
                      <a:r>
                        <a:rPr lang="zh-CN" altLang="en-US" sz="1800" dirty="0">
                          <a:effectLst/>
                        </a:rPr>
                        <a:t>缓存的条件，可以为空，使用 </a:t>
                      </a:r>
                      <a:r>
                        <a:rPr lang="en-US" altLang="zh-CN" sz="1800" dirty="0" err="1">
                          <a:effectLst/>
                        </a:rPr>
                        <a:t>SpEL</a:t>
                      </a:r>
                      <a:r>
                        <a:rPr lang="en-US" altLang="zh-CN" sz="1800" dirty="0">
                          <a:effectLst/>
                        </a:rPr>
                        <a:t> </a:t>
                      </a:r>
                      <a:r>
                        <a:rPr lang="zh-CN" altLang="en-US" sz="1800" dirty="0">
                          <a:effectLst/>
                        </a:rPr>
                        <a:t>编写，返回 </a:t>
                      </a:r>
                      <a:r>
                        <a:rPr lang="en-US" altLang="zh-CN" sz="1800" dirty="0">
                          <a:effectLst/>
                        </a:rPr>
                        <a:t>true </a:t>
                      </a:r>
                      <a:r>
                        <a:rPr lang="zh-CN" altLang="en-US" sz="1800" dirty="0">
                          <a:effectLst/>
                        </a:rPr>
                        <a:t>或者 </a:t>
                      </a:r>
                      <a:r>
                        <a:rPr lang="en-US" altLang="zh-CN" sz="1800" dirty="0">
                          <a:effectLst/>
                        </a:rPr>
                        <a:t>false</a:t>
                      </a:r>
                      <a:r>
                        <a:rPr lang="zh-CN" altLang="en-US" sz="1800" dirty="0">
                          <a:effectLst/>
                        </a:rPr>
                        <a:t>，只有</a:t>
                      </a:r>
                      <a:r>
                        <a:rPr lang="zh-CN" altLang="en-US" sz="1800" dirty="0">
                          <a:solidFill>
                            <a:srgbClr val="FF0000"/>
                          </a:solidFill>
                          <a:effectLst/>
                        </a:rPr>
                        <a:t>为 </a:t>
                      </a:r>
                      <a:r>
                        <a:rPr lang="en-US" altLang="zh-CN" sz="1800" dirty="0">
                          <a:solidFill>
                            <a:srgbClr val="FF0000"/>
                          </a:solidFill>
                          <a:effectLst/>
                        </a:rPr>
                        <a:t>true </a:t>
                      </a:r>
                      <a:r>
                        <a:rPr lang="zh-CN" altLang="en-US" sz="1800" dirty="0">
                          <a:solidFill>
                            <a:srgbClr val="FF0000"/>
                          </a:solidFill>
                          <a:effectLst/>
                        </a:rPr>
                        <a:t>才进行缓存</a:t>
                      </a:r>
                      <a:endParaRPr lang="zh-CN" altLang="en-US" sz="1800" dirty="0">
                        <a:solidFill>
                          <a:srgbClr val="FF0000"/>
                        </a:solidFill>
                        <a:effectLst/>
                      </a:endParaRPr>
                    </a:p>
                  </a:txBody>
                  <a:tcPr marL="163830" marR="163830" marT="131064" marB="131064"/>
                </a:tc>
                <a:tc>
                  <a:txBody>
                    <a:bodyPr/>
                    <a:lstStyle/>
                    <a:p>
                      <a:pPr fontAlgn="t">
                        <a:lnSpc>
                          <a:spcPct val="150000"/>
                        </a:lnSpc>
                      </a:pPr>
                      <a:r>
                        <a:rPr lang="en-US" altLang="zh-CN" sz="1800" dirty="0">
                          <a:effectLst/>
                        </a:rPr>
                        <a:t>@</a:t>
                      </a:r>
                      <a:r>
                        <a:rPr lang="en-US" sz="1800" dirty="0">
                          <a:effectLst/>
                        </a:rPr>
                        <a:t>Cacheable(value=”</a:t>
                      </a:r>
                      <a:r>
                        <a:rPr lang="en-US" sz="1800" dirty="0" err="1">
                          <a:effectLst/>
                        </a:rPr>
                        <a:t>testcache</a:t>
                      </a:r>
                      <a:r>
                        <a:rPr lang="en-US" sz="1800" dirty="0">
                          <a:effectLst/>
                        </a:rPr>
                        <a:t>”,condition=”#</a:t>
                      </a:r>
                      <a:r>
                        <a:rPr lang="en-US" sz="1800" dirty="0" err="1">
                          <a:effectLst/>
                        </a:rPr>
                        <a:t>userName.length</a:t>
                      </a:r>
                      <a:r>
                        <a:rPr lang="en-US" sz="1800" dirty="0">
                          <a:effectLst/>
                        </a:rPr>
                        <a:t>()&gt;2”)</a:t>
                      </a:r>
                      <a:endParaRPr lang="en-US" sz="1800" dirty="0">
                        <a:effectLst/>
                      </a:endParaRPr>
                    </a:p>
                  </a:txBody>
                  <a:tcPr marL="163830" marR="163830" marT="131064" marB="131064"/>
                </a:tc>
              </a:tr>
              <a:tr h="1515860">
                <a:tc>
                  <a:txBody>
                    <a:bodyPr/>
                    <a:lstStyle/>
                    <a:p>
                      <a:pPr fontAlgn="t">
                        <a:lnSpc>
                          <a:spcPct val="150000"/>
                        </a:lnSpc>
                      </a:pPr>
                      <a:r>
                        <a:rPr lang="en-US" altLang="zh-CN" sz="1800" dirty="0">
                          <a:effectLst/>
                        </a:rPr>
                        <a:t>unless</a:t>
                      </a:r>
                      <a:endParaRPr lang="en-US" sz="1800" dirty="0">
                        <a:effectLst/>
                      </a:endParaRPr>
                    </a:p>
                  </a:txBody>
                  <a:tcPr marL="163830" marR="163830" marT="131064" marB="131064"/>
                </a:tc>
                <a:tc>
                  <a:txBody>
                    <a:bodyPr/>
                    <a:lstStyle/>
                    <a:p>
                      <a:pPr fontAlgn="t">
                        <a:lnSpc>
                          <a:spcPct val="150000"/>
                        </a:lnSpc>
                      </a:pPr>
                      <a:r>
                        <a:rPr lang="zh-CN" altLang="en-US" sz="1800" dirty="0">
                          <a:effectLst/>
                        </a:rPr>
                        <a:t>缓存的条件，可以为空，在方法执行之后判断，可以拿到</a:t>
                      </a:r>
                      <a:r>
                        <a:rPr lang="en-US" altLang="zh-CN" sz="1800" dirty="0">
                          <a:effectLst/>
                        </a:rPr>
                        <a:t>result</a:t>
                      </a:r>
                      <a:r>
                        <a:rPr lang="zh-CN" altLang="en-US" sz="1800" dirty="0">
                          <a:effectLst/>
                        </a:rPr>
                        <a:t>，</a:t>
                      </a:r>
                      <a:r>
                        <a:rPr lang="zh-CN" altLang="en-US" sz="1800" dirty="0">
                          <a:solidFill>
                            <a:srgbClr val="FF0000"/>
                          </a:solidFill>
                          <a:effectLst/>
                        </a:rPr>
                        <a:t>为</a:t>
                      </a:r>
                      <a:r>
                        <a:rPr lang="en-US" altLang="zh-CN" sz="1800" dirty="0" err="1">
                          <a:solidFill>
                            <a:srgbClr val="FF0000"/>
                          </a:solidFill>
                          <a:effectLst/>
                        </a:rPr>
                        <a:t>ture</a:t>
                      </a:r>
                      <a:r>
                        <a:rPr lang="zh-CN" altLang="en-US" sz="1800" dirty="0">
                          <a:solidFill>
                            <a:srgbClr val="FF0000"/>
                          </a:solidFill>
                          <a:effectLst/>
                        </a:rPr>
                        <a:t>时不缓存</a:t>
                      </a:r>
                      <a:endParaRPr lang="zh-CN" altLang="en-US" sz="1800" dirty="0">
                        <a:solidFill>
                          <a:srgbClr val="FF0000"/>
                        </a:solidFill>
                        <a:effectLst/>
                      </a:endParaRPr>
                    </a:p>
                  </a:txBody>
                  <a:tcPr marL="163830" marR="163830" marT="131064" marB="131064"/>
                </a:tc>
                <a:tc>
                  <a:txBody>
                    <a:bodyPr/>
                    <a:lstStyle/>
                    <a:p>
                      <a:pPr marL="0" marR="0" lvl="0" indent="0" algn="l" defTabSz="913765" rtl="0" eaLnBrk="1" fontAlgn="t" latinLnBrk="0" hangingPunct="1">
                        <a:lnSpc>
                          <a:spcPct val="150000"/>
                        </a:lnSpc>
                        <a:spcBef>
                          <a:spcPts val="0"/>
                        </a:spcBef>
                        <a:spcAft>
                          <a:spcPts val="0"/>
                        </a:spcAft>
                        <a:buClrTx/>
                        <a:buSzTx/>
                        <a:buFontTx/>
                        <a:buNone/>
                        <a:defRPr/>
                      </a:pPr>
                      <a:r>
                        <a:rPr lang="en-US" altLang="zh-CN" sz="1800" dirty="0">
                          <a:effectLst/>
                        </a:rPr>
                        <a:t>@Cacheable(value=”</a:t>
                      </a:r>
                      <a:r>
                        <a:rPr lang="en-US" altLang="zh-CN" sz="1800" dirty="0" err="1">
                          <a:effectLst/>
                        </a:rPr>
                        <a:t>testcache</a:t>
                      </a:r>
                      <a:r>
                        <a:rPr lang="en-US" altLang="zh-CN" sz="1800" dirty="0">
                          <a:effectLst/>
                        </a:rPr>
                        <a:t>”,</a:t>
                      </a:r>
                      <a:r>
                        <a:rPr lang="en-US" altLang="zh-CN" dirty="0"/>
                        <a:t> unless=</a:t>
                      </a:r>
                      <a:r>
                        <a:rPr lang="en-US" altLang="zh-CN" sz="1800" b="1" kern="1200" dirty="0">
                          <a:solidFill>
                            <a:schemeClr val="tx1"/>
                          </a:solidFill>
                          <a:effectLst/>
                          <a:latin typeface="+mn-lt"/>
                          <a:ea typeface="+mn-ea"/>
                          <a:cs typeface="+mn-cs"/>
                        </a:rPr>
                        <a:t>"#</a:t>
                      </a:r>
                      <a:r>
                        <a:rPr lang="en-US" altLang="zh-CN" sz="1800" b="1" kern="1200" dirty="0" err="1">
                          <a:solidFill>
                            <a:schemeClr val="tx1"/>
                          </a:solidFill>
                          <a:effectLst/>
                          <a:latin typeface="+mn-lt"/>
                          <a:ea typeface="+mn-ea"/>
                          <a:cs typeface="+mn-cs"/>
                        </a:rPr>
                        <a:t>result.code</a:t>
                      </a:r>
                      <a:r>
                        <a:rPr lang="en-US" altLang="zh-CN" sz="1800" b="1" kern="1200" dirty="0">
                          <a:solidFill>
                            <a:schemeClr val="tx1"/>
                          </a:solidFill>
                          <a:effectLst/>
                          <a:latin typeface="+mn-lt"/>
                          <a:ea typeface="+mn-ea"/>
                          <a:cs typeface="+mn-cs"/>
                        </a:rPr>
                        <a:t>!=200"</a:t>
                      </a:r>
                      <a:r>
                        <a:rPr lang="en-US" altLang="zh-CN" sz="1800" dirty="0">
                          <a:effectLst/>
                        </a:rPr>
                        <a:t>)</a:t>
                      </a:r>
                      <a:endParaRPr lang="en-US" altLang="zh-CN" sz="1800" dirty="0">
                        <a:effectLst/>
                      </a:endParaRPr>
                    </a:p>
                    <a:p>
                      <a:pPr fontAlgn="t">
                        <a:lnSpc>
                          <a:spcPct val="150000"/>
                        </a:lnSpc>
                      </a:pPr>
                      <a:endParaRPr lang="en-US" sz="1800" dirty="0">
                        <a:effectLst/>
                      </a:endParaRPr>
                    </a:p>
                  </a:txBody>
                  <a:tcPr marL="163830" marR="163830" marT="131064" marB="131064"/>
                </a:tc>
              </a:tr>
            </a:tbl>
          </a:graphicData>
        </a:graphic>
      </p:graphicFrame>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graphicFrame>
        <p:nvGraphicFramePr>
          <p:cNvPr id="2" name="表格 1"/>
          <p:cNvGraphicFramePr>
            <a:graphicFrameLocks noGrp="1"/>
          </p:cNvGraphicFramePr>
          <p:nvPr/>
        </p:nvGraphicFramePr>
        <p:xfrm>
          <a:off x="700089" y="1443038"/>
          <a:ext cx="11072811" cy="3643194"/>
        </p:xfrm>
        <a:graphic>
          <a:graphicData uri="http://schemas.openxmlformats.org/drawingml/2006/table">
            <a:tbl>
              <a:tblPr>
                <a:tableStyleId>{ED083AE6-46FA-4A59-8FB0-9F97EB10719F}</a:tableStyleId>
              </a:tblPr>
              <a:tblGrid>
                <a:gridCol w="2057398"/>
                <a:gridCol w="5324476"/>
                <a:gridCol w="3690937"/>
              </a:tblGrid>
              <a:tr h="321310">
                <a:tc gridSpan="3">
                  <a:txBody>
                    <a:bodyPr/>
                    <a:lstStyle/>
                    <a:p>
                      <a:pPr algn="ctr" fontAlgn="t"/>
                      <a:r>
                        <a:rPr lang="en-US" sz="2000" dirty="0">
                          <a:effectLst/>
                        </a:rPr>
                        <a:t>@</a:t>
                      </a:r>
                      <a:r>
                        <a:rPr lang="en-US" sz="2000" dirty="0" err="1">
                          <a:effectLst/>
                        </a:rPr>
                        <a:t>CacheEvict</a:t>
                      </a:r>
                      <a:r>
                        <a:rPr lang="en-US" sz="2000" dirty="0">
                          <a:effectLst/>
                        </a:rPr>
                        <a:t> </a:t>
                      </a:r>
                      <a:r>
                        <a:rPr lang="zh-CN" altLang="en-US" sz="2000" dirty="0">
                          <a:effectLst/>
                        </a:rPr>
                        <a:t>主要的参数</a:t>
                      </a:r>
                      <a:endParaRPr lang="zh-CN" altLang="en-US" sz="2000" dirty="0">
                        <a:effectLst/>
                      </a:endParaRPr>
                    </a:p>
                  </a:txBody>
                  <a:tcPr marL="95424" marR="95424" marT="76339" marB="76339"/>
                </a:tc>
                <a:tc hMerge="1">
                  <a:tcPr/>
                </a:tc>
                <a:tc hMerge="1">
                  <a:tcPr/>
                </a:tc>
              </a:tr>
              <a:tr h="777908">
                <a:tc>
                  <a:txBody>
                    <a:bodyPr/>
                    <a:lstStyle/>
                    <a:p>
                      <a:pPr fontAlgn="t">
                        <a:lnSpc>
                          <a:spcPct val="150000"/>
                        </a:lnSpc>
                      </a:pPr>
                      <a:r>
                        <a:rPr lang="en-US" sz="1800" dirty="0" err="1">
                          <a:effectLst/>
                        </a:rPr>
                        <a:t>allEntries</a:t>
                      </a:r>
                      <a:endParaRPr lang="en-US" sz="1800" dirty="0">
                        <a:effectLst/>
                      </a:endParaRPr>
                    </a:p>
                  </a:txBody>
                  <a:tcPr marL="95424" marR="95424" marT="76339" marB="76339"/>
                </a:tc>
                <a:tc>
                  <a:txBody>
                    <a:bodyPr/>
                    <a:lstStyle/>
                    <a:p>
                      <a:pPr fontAlgn="t">
                        <a:lnSpc>
                          <a:spcPct val="150000"/>
                        </a:lnSpc>
                      </a:pPr>
                      <a:r>
                        <a:rPr lang="zh-CN" altLang="en-US" sz="1800">
                          <a:effectLst/>
                        </a:rPr>
                        <a:t>是否清空所有缓存内容，缺省为 </a:t>
                      </a:r>
                      <a:r>
                        <a:rPr lang="en-US" altLang="zh-CN" sz="1800">
                          <a:effectLst/>
                        </a:rPr>
                        <a:t>false</a:t>
                      </a:r>
                      <a:r>
                        <a:rPr lang="zh-CN" altLang="en-US" sz="1800">
                          <a:effectLst/>
                        </a:rPr>
                        <a:t>，如果指定为 </a:t>
                      </a:r>
                      <a:r>
                        <a:rPr lang="en-US" altLang="zh-CN" sz="1800">
                          <a:effectLst/>
                        </a:rPr>
                        <a:t>true</a:t>
                      </a:r>
                      <a:r>
                        <a:rPr lang="zh-CN" altLang="en-US" sz="1800">
                          <a:effectLst/>
                        </a:rPr>
                        <a:t>，则方法调用后将立即清空所有缓存</a:t>
                      </a:r>
                      <a:endParaRPr lang="zh-CN" altLang="en-US" sz="1800">
                        <a:effectLst/>
                      </a:endParaRPr>
                    </a:p>
                  </a:txBody>
                  <a:tcPr marL="95424" marR="95424" marT="76339" marB="76339"/>
                </a:tc>
                <a:tc>
                  <a:txBody>
                    <a:bodyPr/>
                    <a:lstStyle/>
                    <a:p>
                      <a:pPr fontAlgn="t">
                        <a:lnSpc>
                          <a:spcPct val="150000"/>
                        </a:lnSpc>
                      </a:pPr>
                      <a:r>
                        <a:rPr lang="zh-CN" altLang="en-US" sz="1800">
                          <a:effectLst/>
                        </a:rPr>
                        <a:t>例如：</a:t>
                      </a:r>
                      <a:br>
                        <a:rPr lang="zh-CN" altLang="en-US" sz="1800">
                          <a:effectLst/>
                        </a:rPr>
                      </a:br>
                      <a:r>
                        <a:rPr lang="en-US" altLang="zh-CN" sz="1800">
                          <a:effectLst/>
                        </a:rPr>
                        <a:t>@</a:t>
                      </a:r>
                      <a:r>
                        <a:rPr lang="en-US" sz="1800">
                          <a:effectLst/>
                        </a:rPr>
                        <a:t>CachEvict(value=”testcache”,allEntries=true)</a:t>
                      </a:r>
                      <a:endParaRPr lang="en-US" sz="1800">
                        <a:effectLst/>
                      </a:endParaRPr>
                    </a:p>
                  </a:txBody>
                  <a:tcPr marL="95424" marR="95424" marT="76339" marB="76339"/>
                </a:tc>
              </a:tr>
              <a:tr h="1082308">
                <a:tc>
                  <a:txBody>
                    <a:bodyPr/>
                    <a:lstStyle/>
                    <a:p>
                      <a:pPr fontAlgn="t">
                        <a:lnSpc>
                          <a:spcPct val="150000"/>
                        </a:lnSpc>
                      </a:pPr>
                      <a:r>
                        <a:rPr lang="en-US" sz="1800" dirty="0" err="1">
                          <a:effectLst/>
                        </a:rPr>
                        <a:t>beforeInvocation</a:t>
                      </a:r>
                      <a:endParaRPr lang="en-US" sz="1800" dirty="0">
                        <a:effectLst/>
                      </a:endParaRPr>
                    </a:p>
                  </a:txBody>
                  <a:tcPr marL="95424" marR="95424" marT="76339" marB="76339"/>
                </a:tc>
                <a:tc>
                  <a:txBody>
                    <a:bodyPr/>
                    <a:lstStyle/>
                    <a:p>
                      <a:pPr fontAlgn="t">
                        <a:lnSpc>
                          <a:spcPct val="150000"/>
                        </a:lnSpc>
                      </a:pPr>
                      <a:r>
                        <a:rPr lang="zh-CN" altLang="en-US" sz="1800">
                          <a:effectLst/>
                        </a:rPr>
                        <a:t>是否在方法执行前就清空，缺省为 </a:t>
                      </a:r>
                      <a:r>
                        <a:rPr lang="en-US" altLang="zh-CN" sz="1800">
                          <a:effectLst/>
                        </a:rPr>
                        <a:t>false</a:t>
                      </a:r>
                      <a:r>
                        <a:rPr lang="zh-CN" altLang="en-US" sz="1800">
                          <a:effectLst/>
                        </a:rPr>
                        <a:t>，如果指定为 </a:t>
                      </a:r>
                      <a:r>
                        <a:rPr lang="en-US" altLang="zh-CN" sz="1800">
                          <a:effectLst/>
                        </a:rPr>
                        <a:t>true</a:t>
                      </a:r>
                      <a:r>
                        <a:rPr lang="zh-CN" altLang="en-US" sz="1800">
                          <a:effectLst/>
                        </a:rPr>
                        <a:t>，则在方法还没有执行的时候就清空缓存，缺省情况下，如果方法执行抛出异常，则不会清空缓存</a:t>
                      </a:r>
                      <a:endParaRPr lang="zh-CN" altLang="en-US" sz="1800">
                        <a:effectLst/>
                      </a:endParaRPr>
                    </a:p>
                  </a:txBody>
                  <a:tcPr marL="95424" marR="95424" marT="76339" marB="76339"/>
                </a:tc>
                <a:tc>
                  <a:txBody>
                    <a:bodyPr/>
                    <a:lstStyle/>
                    <a:p>
                      <a:pPr fontAlgn="t">
                        <a:lnSpc>
                          <a:spcPct val="150000"/>
                        </a:lnSpc>
                      </a:pPr>
                      <a:r>
                        <a:rPr lang="zh-CN" altLang="en-US" sz="1800" dirty="0">
                          <a:effectLst/>
                        </a:rPr>
                        <a:t>例如：</a:t>
                      </a:r>
                      <a:br>
                        <a:rPr lang="zh-CN" altLang="en-US" sz="1800" dirty="0">
                          <a:effectLst/>
                        </a:rPr>
                      </a:br>
                      <a:r>
                        <a:rPr lang="en-US" altLang="zh-CN" sz="1800" dirty="0">
                          <a:effectLst/>
                        </a:rPr>
                        <a:t>@</a:t>
                      </a:r>
                      <a:r>
                        <a:rPr lang="en-US" sz="1800" dirty="0" err="1">
                          <a:effectLst/>
                        </a:rPr>
                        <a:t>CachEvict</a:t>
                      </a:r>
                      <a:r>
                        <a:rPr lang="en-US" sz="1800" dirty="0">
                          <a:effectLst/>
                        </a:rPr>
                        <a:t>(value=”</a:t>
                      </a:r>
                      <a:r>
                        <a:rPr lang="en-US" sz="1800" dirty="0" err="1">
                          <a:effectLst/>
                        </a:rPr>
                        <a:t>testcache</a:t>
                      </a:r>
                      <a:r>
                        <a:rPr lang="en-US" sz="1800" dirty="0">
                          <a:effectLst/>
                        </a:rPr>
                        <a:t>”，</a:t>
                      </a:r>
                      <a:r>
                        <a:rPr lang="en-US" sz="1800" dirty="0" err="1">
                          <a:effectLst/>
                        </a:rPr>
                        <a:t>beforeInvocation</a:t>
                      </a:r>
                      <a:r>
                        <a:rPr lang="en-US" sz="1800" dirty="0">
                          <a:effectLst/>
                        </a:rPr>
                        <a:t>=true)</a:t>
                      </a:r>
                      <a:endParaRPr lang="en-US" sz="1800" dirty="0">
                        <a:effectLst/>
                      </a:endParaRPr>
                    </a:p>
                  </a:txBody>
                  <a:tcPr marL="95424" marR="95424" marT="76339" marB="76339"/>
                </a:tc>
              </a:tr>
            </a:tbl>
          </a:graphicData>
        </a:graphic>
      </p:graphicFrame>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graphicFrame>
        <p:nvGraphicFramePr>
          <p:cNvPr id="5" name="内容占位符 3"/>
          <p:cNvGraphicFramePr/>
          <p:nvPr/>
        </p:nvGraphicFramePr>
        <p:xfrm>
          <a:off x="286543" y="1586628"/>
          <a:ext cx="11618914" cy="5120542"/>
        </p:xfrm>
        <a:graphic>
          <a:graphicData uri="http://schemas.openxmlformats.org/drawingml/2006/table">
            <a:tbl>
              <a:tblPr>
                <a:tableStyleId>{ED083AE6-46FA-4A59-8FB0-9F97EB10719F}</a:tableStyleId>
              </a:tblPr>
              <a:tblGrid>
                <a:gridCol w="1677093"/>
                <a:gridCol w="1295035"/>
                <a:gridCol w="6320241"/>
                <a:gridCol w="2326545"/>
              </a:tblGrid>
              <a:tr h="384991">
                <a:tc>
                  <a:txBody>
                    <a:bodyPr/>
                    <a:lstStyle/>
                    <a:p>
                      <a:pPr algn="l" rtl="0" fontAlgn="t">
                        <a:lnSpc>
                          <a:spcPct val="150000"/>
                        </a:lnSpc>
                      </a:pPr>
                      <a:r>
                        <a:rPr lang="zh-CN" altLang="en-US" sz="1800" dirty="0">
                          <a:effectLst/>
                        </a:rPr>
                        <a:t>名字</a:t>
                      </a:r>
                      <a:endParaRPr lang="en-US" sz="1800" b="1" dirty="0">
                        <a:solidFill>
                          <a:srgbClr val="34302D"/>
                        </a:solidFill>
                        <a:effectLst/>
                        <a:latin typeface="+mj-ea"/>
                        <a:ea typeface="+mj-ea"/>
                      </a:endParaRPr>
                    </a:p>
                  </a:txBody>
                  <a:tcPr marL="34724" marR="34724" marT="17359" marB="17359"/>
                </a:tc>
                <a:tc>
                  <a:txBody>
                    <a:bodyPr/>
                    <a:lstStyle/>
                    <a:p>
                      <a:pPr algn="l" rtl="0" fontAlgn="t">
                        <a:lnSpc>
                          <a:spcPct val="150000"/>
                        </a:lnSpc>
                      </a:pPr>
                      <a:r>
                        <a:rPr lang="zh-CN" altLang="en-US" sz="1800" dirty="0">
                          <a:effectLst/>
                        </a:rPr>
                        <a:t>位置</a:t>
                      </a:r>
                      <a:endParaRPr lang="en-US" sz="1800" b="1" dirty="0">
                        <a:solidFill>
                          <a:srgbClr val="34302D"/>
                        </a:solidFill>
                        <a:effectLst/>
                        <a:latin typeface="+mj-ea"/>
                        <a:ea typeface="+mj-ea"/>
                      </a:endParaRPr>
                    </a:p>
                  </a:txBody>
                  <a:tcPr marL="34724" marR="34724" marT="17359" marB="17359"/>
                </a:tc>
                <a:tc>
                  <a:txBody>
                    <a:bodyPr/>
                    <a:lstStyle/>
                    <a:p>
                      <a:pPr algn="l" rtl="0" fontAlgn="t">
                        <a:lnSpc>
                          <a:spcPct val="150000"/>
                        </a:lnSpc>
                      </a:pPr>
                      <a:r>
                        <a:rPr lang="zh-CN" altLang="en-US" sz="1800" dirty="0">
                          <a:effectLst/>
                        </a:rPr>
                        <a:t>描述</a:t>
                      </a:r>
                      <a:endParaRPr lang="en-US" sz="1800" b="1" dirty="0">
                        <a:solidFill>
                          <a:srgbClr val="34302D"/>
                        </a:solidFill>
                        <a:effectLst/>
                        <a:latin typeface="+mj-ea"/>
                        <a:ea typeface="+mj-ea"/>
                      </a:endParaRPr>
                    </a:p>
                  </a:txBody>
                  <a:tcPr marL="34724" marR="34724" marT="17359" marB="17359"/>
                </a:tc>
                <a:tc>
                  <a:txBody>
                    <a:bodyPr/>
                    <a:lstStyle/>
                    <a:p>
                      <a:pPr algn="l" rtl="0" fontAlgn="t">
                        <a:lnSpc>
                          <a:spcPct val="150000"/>
                        </a:lnSpc>
                      </a:pPr>
                      <a:r>
                        <a:rPr lang="zh-CN" altLang="en-US" sz="1800" dirty="0">
                          <a:effectLst/>
                        </a:rPr>
                        <a:t>示例</a:t>
                      </a:r>
                      <a:endParaRPr lang="en-US" sz="1800" b="1" dirty="0">
                        <a:solidFill>
                          <a:srgbClr val="34302D"/>
                        </a:solidFill>
                        <a:effectLst/>
                        <a:latin typeface="+mj-ea"/>
                        <a:ea typeface="+mj-ea"/>
                      </a:endParaRPr>
                    </a:p>
                  </a:txBody>
                  <a:tcPr marL="34724" marR="34724" marT="17359" marB="17359"/>
                </a:tc>
              </a:tr>
              <a:tr h="384991">
                <a:tc>
                  <a:txBody>
                    <a:bodyPr/>
                    <a:lstStyle/>
                    <a:p>
                      <a:pPr algn="l" rtl="0" fontAlgn="t">
                        <a:lnSpc>
                          <a:spcPct val="150000"/>
                        </a:lnSpc>
                      </a:pPr>
                      <a:r>
                        <a:rPr lang="en-US" sz="1800">
                          <a:effectLst/>
                        </a:rPr>
                        <a:t>methodName</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a:effectLst/>
                        </a:rPr>
                        <a:t>root object</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zh-CN" altLang="en-US" sz="1800" dirty="0">
                          <a:effectLst/>
                        </a:rPr>
                        <a:t>当前被调用的方法名</a:t>
                      </a:r>
                      <a:endParaRPr lang="en-US" sz="1800" b="0" dirty="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a:effectLst/>
                        </a:rPr>
                        <a:t>#root.methodName</a:t>
                      </a:r>
                      <a:endParaRPr lang="en-US" sz="1800" b="0">
                        <a:solidFill>
                          <a:srgbClr val="34302D"/>
                        </a:solidFill>
                        <a:effectLst/>
                        <a:latin typeface="+mj-ea"/>
                        <a:ea typeface="+mj-ea"/>
                      </a:endParaRPr>
                    </a:p>
                  </a:txBody>
                  <a:tcPr marL="34724" marR="34724" marT="17359" marB="17359"/>
                </a:tc>
              </a:tr>
              <a:tr h="384991">
                <a:tc>
                  <a:txBody>
                    <a:bodyPr/>
                    <a:lstStyle/>
                    <a:p>
                      <a:pPr algn="l" rtl="0" fontAlgn="t">
                        <a:lnSpc>
                          <a:spcPct val="150000"/>
                        </a:lnSpc>
                      </a:pPr>
                      <a:r>
                        <a:rPr lang="en-US" sz="1800">
                          <a:effectLst/>
                        </a:rPr>
                        <a:t>method</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a:effectLst/>
                        </a:rPr>
                        <a:t>root object</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zh-CN" altLang="en-US" sz="1800">
                          <a:effectLst/>
                        </a:rPr>
                        <a:t>当前被调用的方法</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a:effectLst/>
                        </a:rPr>
                        <a:t>#root.method.name</a:t>
                      </a:r>
                      <a:endParaRPr lang="en-US" sz="1800" b="0">
                        <a:solidFill>
                          <a:srgbClr val="34302D"/>
                        </a:solidFill>
                        <a:effectLst/>
                        <a:latin typeface="+mj-ea"/>
                        <a:ea typeface="+mj-ea"/>
                      </a:endParaRPr>
                    </a:p>
                  </a:txBody>
                  <a:tcPr marL="34724" marR="34724" marT="17359" marB="17359"/>
                </a:tc>
              </a:tr>
              <a:tr h="384991">
                <a:tc>
                  <a:txBody>
                    <a:bodyPr/>
                    <a:lstStyle/>
                    <a:p>
                      <a:pPr algn="l" rtl="0" fontAlgn="t">
                        <a:lnSpc>
                          <a:spcPct val="150000"/>
                        </a:lnSpc>
                      </a:pPr>
                      <a:r>
                        <a:rPr lang="en-US" sz="1800">
                          <a:effectLst/>
                        </a:rPr>
                        <a:t>target</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a:effectLst/>
                        </a:rPr>
                        <a:t>root object</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zh-CN" altLang="en-US" sz="1800">
                          <a:effectLst/>
                        </a:rPr>
                        <a:t>当前被调用的目标对象</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dirty="0">
                          <a:effectLst/>
                        </a:rPr>
                        <a:t>#</a:t>
                      </a:r>
                      <a:r>
                        <a:rPr lang="en-US" sz="1800" dirty="0" err="1">
                          <a:effectLst/>
                        </a:rPr>
                        <a:t>root.target</a:t>
                      </a:r>
                      <a:endParaRPr lang="en-US" sz="1800" b="0" dirty="0">
                        <a:solidFill>
                          <a:srgbClr val="34302D"/>
                        </a:solidFill>
                        <a:effectLst/>
                        <a:latin typeface="+mj-ea"/>
                        <a:ea typeface="+mj-ea"/>
                      </a:endParaRPr>
                    </a:p>
                  </a:txBody>
                  <a:tcPr marL="34724" marR="34724" marT="17359" marB="17359"/>
                </a:tc>
              </a:tr>
              <a:tr h="384991">
                <a:tc>
                  <a:txBody>
                    <a:bodyPr/>
                    <a:lstStyle/>
                    <a:p>
                      <a:pPr algn="l" rtl="0" fontAlgn="t">
                        <a:lnSpc>
                          <a:spcPct val="150000"/>
                        </a:lnSpc>
                      </a:pPr>
                      <a:r>
                        <a:rPr lang="en-US" sz="1800">
                          <a:effectLst/>
                        </a:rPr>
                        <a:t>targetClass</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a:effectLst/>
                        </a:rPr>
                        <a:t>root object</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zh-CN" altLang="en-US" sz="1800">
                          <a:effectLst/>
                        </a:rPr>
                        <a:t>当前被调用的目标对象类</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a:effectLst/>
                        </a:rPr>
                        <a:t>#root.targetClass</a:t>
                      </a:r>
                      <a:endParaRPr lang="en-US" sz="1800" b="0">
                        <a:solidFill>
                          <a:srgbClr val="34302D"/>
                        </a:solidFill>
                        <a:effectLst/>
                        <a:latin typeface="+mj-ea"/>
                        <a:ea typeface="+mj-ea"/>
                      </a:endParaRPr>
                    </a:p>
                  </a:txBody>
                  <a:tcPr marL="34724" marR="34724" marT="17359" marB="17359"/>
                </a:tc>
              </a:tr>
              <a:tr h="384991">
                <a:tc>
                  <a:txBody>
                    <a:bodyPr/>
                    <a:lstStyle/>
                    <a:p>
                      <a:pPr algn="l" rtl="0" fontAlgn="t">
                        <a:lnSpc>
                          <a:spcPct val="150000"/>
                        </a:lnSpc>
                      </a:pPr>
                      <a:r>
                        <a:rPr lang="en-US" sz="1800" dirty="0" err="1">
                          <a:effectLst/>
                        </a:rPr>
                        <a:t>args</a:t>
                      </a:r>
                      <a:endParaRPr lang="en-US" sz="1800" b="0" dirty="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a:effectLst/>
                        </a:rPr>
                        <a:t>root object</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zh-CN" altLang="en-US" sz="1800">
                          <a:effectLst/>
                        </a:rPr>
                        <a:t>当前被调用的方法的参数列表</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dirty="0">
                          <a:effectLst/>
                        </a:rPr>
                        <a:t>#</a:t>
                      </a:r>
                      <a:r>
                        <a:rPr lang="en-US" sz="1800" dirty="0" err="1">
                          <a:effectLst/>
                        </a:rPr>
                        <a:t>root.args</a:t>
                      </a:r>
                      <a:r>
                        <a:rPr lang="en-US" sz="1800" dirty="0">
                          <a:effectLst/>
                        </a:rPr>
                        <a:t>[0]</a:t>
                      </a:r>
                      <a:endParaRPr lang="en-US" sz="1800" b="0" dirty="0">
                        <a:solidFill>
                          <a:srgbClr val="34302D"/>
                        </a:solidFill>
                        <a:effectLst/>
                        <a:latin typeface="+mj-ea"/>
                        <a:ea typeface="+mj-ea"/>
                      </a:endParaRPr>
                    </a:p>
                  </a:txBody>
                  <a:tcPr marL="34724" marR="34724" marT="17359" marB="17359"/>
                </a:tc>
              </a:tr>
              <a:tr h="740027">
                <a:tc>
                  <a:txBody>
                    <a:bodyPr/>
                    <a:lstStyle/>
                    <a:p>
                      <a:pPr algn="l" rtl="0" fontAlgn="t">
                        <a:lnSpc>
                          <a:spcPct val="150000"/>
                        </a:lnSpc>
                      </a:pPr>
                      <a:r>
                        <a:rPr lang="en-US" sz="1800">
                          <a:effectLst/>
                        </a:rPr>
                        <a:t>caches</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a:effectLst/>
                        </a:rPr>
                        <a:t>root object</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zh-CN" altLang="en-US" sz="1800">
                          <a:effectLst/>
                        </a:rPr>
                        <a:t>当前方法调用使用的缓存列表（如</a:t>
                      </a:r>
                      <a:r>
                        <a:rPr lang="en-US" altLang="zh-CN" sz="1800">
                          <a:effectLst/>
                        </a:rPr>
                        <a:t>@</a:t>
                      </a:r>
                      <a:r>
                        <a:rPr lang="en-US" sz="1800">
                          <a:effectLst/>
                        </a:rPr>
                        <a:t>Cacheable(value={"cache1", "cache2"})），</a:t>
                      </a:r>
                      <a:r>
                        <a:rPr lang="zh-CN" altLang="en-US" sz="1800">
                          <a:effectLst/>
                        </a:rPr>
                        <a:t>则有两个</a:t>
                      </a:r>
                      <a:r>
                        <a:rPr lang="en-US" sz="1800">
                          <a:effectLst/>
                        </a:rPr>
                        <a:t>cache</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a:effectLst/>
                        </a:rPr>
                        <a:t>#root.caches[0].name</a:t>
                      </a:r>
                      <a:endParaRPr lang="en-US" sz="1800" b="0">
                        <a:solidFill>
                          <a:srgbClr val="34302D"/>
                        </a:solidFill>
                        <a:effectLst/>
                        <a:latin typeface="+mj-ea"/>
                        <a:ea typeface="+mj-ea"/>
                      </a:endParaRPr>
                    </a:p>
                  </a:txBody>
                  <a:tcPr marL="34724" marR="34724" marT="17359" marB="17359"/>
                </a:tc>
              </a:tr>
              <a:tr h="740027">
                <a:tc>
                  <a:txBody>
                    <a:bodyPr/>
                    <a:lstStyle/>
                    <a:p>
                      <a:pPr algn="l" rtl="0" fontAlgn="t">
                        <a:lnSpc>
                          <a:spcPct val="150000"/>
                        </a:lnSpc>
                      </a:pPr>
                      <a:r>
                        <a:rPr lang="en-US" sz="1800">
                          <a:effectLst/>
                        </a:rPr>
                        <a:t>argument name</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a:effectLst/>
                        </a:rPr>
                        <a:t>evaluation context</a:t>
                      </a:r>
                      <a:endParaRPr lang="en-US" sz="1800" b="0">
                        <a:solidFill>
                          <a:srgbClr val="34302D"/>
                        </a:solidFill>
                        <a:effectLst/>
                        <a:latin typeface="+mj-ea"/>
                        <a:ea typeface="+mj-ea"/>
                      </a:endParaRPr>
                    </a:p>
                  </a:txBody>
                  <a:tcPr marL="34724" marR="34724" marT="17359" marB="17359"/>
                </a:tc>
                <a:tc>
                  <a:txBody>
                    <a:bodyPr/>
                    <a:lstStyle/>
                    <a:p>
                      <a:pPr algn="l" rtl="0" fontAlgn="t">
                        <a:lnSpc>
                          <a:spcPct val="150000"/>
                        </a:lnSpc>
                      </a:pPr>
                      <a:r>
                        <a:rPr lang="zh-CN" altLang="en-US" sz="1800" dirty="0">
                          <a:effectLst/>
                        </a:rPr>
                        <a:t>方法参数的名字</a:t>
                      </a:r>
                      <a:r>
                        <a:rPr lang="en-US" sz="1800" dirty="0">
                          <a:effectLst/>
                        </a:rPr>
                        <a:t>. </a:t>
                      </a:r>
                      <a:r>
                        <a:rPr lang="zh-CN" altLang="en-US" sz="1800" dirty="0">
                          <a:effectLst/>
                        </a:rPr>
                        <a:t>可以直接 </a:t>
                      </a:r>
                      <a:r>
                        <a:rPr lang="en-US" altLang="zh-CN" sz="1800" dirty="0">
                          <a:effectLst/>
                        </a:rPr>
                        <a:t>#</a:t>
                      </a:r>
                      <a:r>
                        <a:rPr lang="zh-CN" altLang="en-US" sz="1800" dirty="0">
                          <a:effectLst/>
                        </a:rPr>
                        <a:t>参数名 ，也可以使用 </a:t>
                      </a:r>
                      <a:r>
                        <a:rPr lang="en-US" altLang="zh-CN" sz="1800" dirty="0">
                          <a:effectLst/>
                        </a:rPr>
                        <a:t>#p0</a:t>
                      </a:r>
                      <a:r>
                        <a:rPr lang="zh-CN" altLang="en-US" sz="1800" dirty="0">
                          <a:effectLst/>
                        </a:rPr>
                        <a:t>或</a:t>
                      </a:r>
                      <a:r>
                        <a:rPr lang="en-US" altLang="zh-CN" sz="1800" dirty="0">
                          <a:effectLst/>
                        </a:rPr>
                        <a:t>#a0 </a:t>
                      </a:r>
                      <a:r>
                        <a:rPr lang="zh-CN" altLang="en-US" sz="1800" dirty="0">
                          <a:effectLst/>
                        </a:rPr>
                        <a:t>的形式，</a:t>
                      </a:r>
                      <a:r>
                        <a:rPr lang="en-US" altLang="zh-CN" sz="1800" dirty="0">
                          <a:effectLst/>
                        </a:rPr>
                        <a:t>0</a:t>
                      </a:r>
                      <a:r>
                        <a:rPr lang="zh-CN" altLang="en-US" sz="1800" dirty="0">
                          <a:effectLst/>
                        </a:rPr>
                        <a:t>代表参数的索引；</a:t>
                      </a:r>
                      <a:endParaRPr lang="en-US" sz="1800" b="0" dirty="0">
                        <a:solidFill>
                          <a:srgbClr val="34302D"/>
                        </a:solidFill>
                        <a:effectLst/>
                        <a:latin typeface="+mj-ea"/>
                        <a:ea typeface="+mj-ea"/>
                      </a:endParaRPr>
                    </a:p>
                  </a:txBody>
                  <a:tcPr marL="34724" marR="34724" marT="17359" marB="17359"/>
                </a:tc>
                <a:tc>
                  <a:txBody>
                    <a:bodyPr/>
                    <a:lstStyle/>
                    <a:p>
                      <a:pPr algn="l" rtl="0" fontAlgn="t">
                        <a:lnSpc>
                          <a:spcPct val="150000"/>
                        </a:lnSpc>
                      </a:pPr>
                      <a:r>
                        <a:rPr lang="en-US" sz="1800" dirty="0">
                          <a:effectLst/>
                        </a:rPr>
                        <a:t>#iban</a:t>
                      </a:r>
                      <a:r>
                        <a:rPr lang="en-US" sz="1800" baseline="0" dirty="0">
                          <a:effectLst/>
                        </a:rPr>
                        <a:t> </a:t>
                      </a:r>
                      <a:r>
                        <a:rPr lang="zh-CN" altLang="en-US" sz="1800" baseline="0" dirty="0">
                          <a:effectLst/>
                        </a:rPr>
                        <a:t>、</a:t>
                      </a:r>
                      <a:r>
                        <a:rPr lang="en-US" sz="1800" dirty="0">
                          <a:effectLst/>
                        </a:rPr>
                        <a:t> #a0 </a:t>
                      </a:r>
                      <a:r>
                        <a:rPr lang="zh-CN" altLang="en-US" sz="1800" dirty="0">
                          <a:effectLst/>
                        </a:rPr>
                        <a:t>、</a:t>
                      </a:r>
                      <a:r>
                        <a:rPr lang="en-US" sz="1800" dirty="0">
                          <a:effectLst/>
                        </a:rPr>
                        <a:t>  #p0 </a:t>
                      </a:r>
                      <a:endParaRPr lang="en-US" sz="1800" b="0" dirty="0">
                        <a:solidFill>
                          <a:srgbClr val="34302D"/>
                        </a:solidFill>
                        <a:effectLst/>
                        <a:latin typeface="+mj-ea"/>
                        <a:ea typeface="+mj-ea"/>
                      </a:endParaRPr>
                    </a:p>
                  </a:txBody>
                  <a:tcPr marL="34724" marR="34724" marT="17359" marB="17359"/>
                </a:tc>
              </a:tr>
              <a:tr h="727998">
                <a:tc>
                  <a:txBody>
                    <a:bodyPr/>
                    <a:lstStyle/>
                    <a:p>
                      <a:pPr algn="l" rtl="0" fontAlgn="t">
                        <a:lnSpc>
                          <a:spcPct val="100000"/>
                        </a:lnSpc>
                      </a:pPr>
                      <a:r>
                        <a:rPr lang="en-US" sz="1800">
                          <a:effectLst/>
                        </a:rPr>
                        <a:t>result</a:t>
                      </a:r>
                      <a:endParaRPr lang="en-US" sz="1800" b="0">
                        <a:solidFill>
                          <a:srgbClr val="34302D"/>
                        </a:solidFill>
                        <a:effectLst/>
                        <a:latin typeface="+mj-ea"/>
                        <a:ea typeface="+mj-ea"/>
                      </a:endParaRPr>
                    </a:p>
                  </a:txBody>
                  <a:tcPr marL="34724" marR="34724" marT="17359" marB="17359"/>
                </a:tc>
                <a:tc>
                  <a:txBody>
                    <a:bodyPr/>
                    <a:lstStyle/>
                    <a:p>
                      <a:pPr algn="l" rtl="0" fontAlgn="t">
                        <a:lnSpc>
                          <a:spcPct val="100000"/>
                        </a:lnSpc>
                      </a:pPr>
                      <a:r>
                        <a:rPr lang="en-US" sz="1800" dirty="0">
                          <a:effectLst/>
                        </a:rPr>
                        <a:t>evaluation context</a:t>
                      </a:r>
                      <a:endParaRPr lang="en-US" sz="1800" b="0" dirty="0">
                        <a:solidFill>
                          <a:srgbClr val="34302D"/>
                        </a:solidFill>
                        <a:effectLst/>
                        <a:latin typeface="+mj-ea"/>
                        <a:ea typeface="+mj-ea"/>
                      </a:endParaRPr>
                    </a:p>
                  </a:txBody>
                  <a:tcPr marL="34724" marR="34724" marT="17359" marB="17359"/>
                </a:tc>
                <a:tc>
                  <a:txBody>
                    <a:bodyPr/>
                    <a:lstStyle/>
                    <a:p>
                      <a:pPr algn="l" rtl="0" fontAlgn="t">
                        <a:lnSpc>
                          <a:spcPct val="100000"/>
                        </a:lnSpc>
                      </a:pPr>
                      <a:r>
                        <a:rPr lang="zh-CN" altLang="en-US" sz="1800" dirty="0">
                          <a:effectLst/>
                        </a:rPr>
                        <a:t>方法执行后的返回值（仅当方法执行之后的判断有效</a:t>
                      </a:r>
                      <a:r>
                        <a:rPr lang="en-US" sz="1800" dirty="0">
                          <a:effectLst/>
                        </a:rPr>
                        <a:t>）</a:t>
                      </a:r>
                      <a:endParaRPr lang="en-US" sz="1800" b="0" dirty="0">
                        <a:solidFill>
                          <a:srgbClr val="34302D"/>
                        </a:solidFill>
                        <a:effectLst/>
                        <a:latin typeface="+mj-ea"/>
                        <a:ea typeface="+mj-ea"/>
                      </a:endParaRPr>
                    </a:p>
                  </a:txBody>
                  <a:tcPr marL="34724" marR="34724" marT="17359" marB="17359"/>
                </a:tc>
                <a:tc>
                  <a:txBody>
                    <a:bodyPr/>
                    <a:lstStyle/>
                    <a:p>
                      <a:pPr algn="l" rtl="0" fontAlgn="t">
                        <a:lnSpc>
                          <a:spcPct val="100000"/>
                        </a:lnSpc>
                      </a:pPr>
                      <a:r>
                        <a:rPr lang="en-US" sz="1800" dirty="0">
                          <a:effectLst/>
                        </a:rPr>
                        <a:t>#result</a:t>
                      </a:r>
                      <a:endParaRPr lang="en-US" sz="1800" b="0" dirty="0">
                        <a:solidFill>
                          <a:srgbClr val="34302D"/>
                        </a:solidFill>
                        <a:effectLst/>
                        <a:latin typeface="+mj-ea"/>
                        <a:ea typeface="+mj-ea"/>
                      </a:endParaRPr>
                    </a:p>
                  </a:txBody>
                  <a:tcPr marL="34724" marR="34724" marT="17359" marB="17359"/>
                </a:tc>
              </a:tr>
            </a:tbl>
          </a:graphicData>
        </a:graphic>
      </p:graphicFrame>
      <p:sp>
        <p:nvSpPr>
          <p:cNvPr id="2" name="矩形 1"/>
          <p:cNvSpPr/>
          <p:nvPr/>
        </p:nvSpPr>
        <p:spPr>
          <a:xfrm>
            <a:off x="142875" y="1176994"/>
            <a:ext cx="2537874" cy="400110"/>
          </a:xfrm>
          <a:prstGeom prst="rect">
            <a:avLst/>
          </a:prstGeom>
        </p:spPr>
        <p:txBody>
          <a:bodyPr wrap="none">
            <a:spAutoFit/>
          </a:bodyPr>
          <a:lstStyle/>
          <a:p>
            <a:pPr>
              <a:defRPr/>
            </a:pPr>
            <a:r>
              <a:rPr lang="en-US" altLang="zh-CN" sz="2000" b="1" dirty="0" err="1">
                <a:solidFill>
                  <a:srgbClr val="0B0A0A"/>
                </a:solidFill>
                <a:latin typeface="+mj-ea"/>
              </a:rPr>
              <a:t>SpEL</a:t>
            </a:r>
            <a:r>
              <a:rPr lang="zh-CN" altLang="en-US" sz="2000" b="1" dirty="0">
                <a:solidFill>
                  <a:srgbClr val="0B0A0A"/>
                </a:solidFill>
                <a:latin typeface="+mj-ea"/>
              </a:rPr>
              <a:t>语法的缓存格式</a:t>
            </a:r>
            <a:endParaRPr lang="zh-CN" altLang="en-US" sz="2000" b="1" dirty="0">
              <a:latin typeface="+mj-ea"/>
            </a:endParaRPr>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086485" y="1837055"/>
            <a:ext cx="9881235" cy="284480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cxnSp>
        <p:nvCxnSpPr>
          <p:cNvPr id="3" name="直接箭头连接符 2"/>
          <p:cNvCxnSpPr/>
          <p:nvPr/>
        </p:nvCxnSpPr>
        <p:spPr>
          <a:xfrm flipH="1">
            <a:off x="9427272" y="2556315"/>
            <a:ext cx="700088" cy="88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035689" y="2263183"/>
            <a:ext cx="2621230" cy="369332"/>
          </a:xfrm>
          <a:prstGeom prst="rect">
            <a:avLst/>
          </a:prstGeom>
          <a:noFill/>
        </p:spPr>
        <p:txBody>
          <a:bodyPr wrap="none" rtlCol="0">
            <a:spAutoFit/>
          </a:bodyPr>
          <a:lstStyle/>
          <a:p>
            <a:r>
              <a:rPr lang="zh-CN" altLang="en-US" dirty="0">
                <a:solidFill>
                  <a:srgbClr val="FF0000"/>
                </a:solidFill>
              </a:rPr>
              <a:t>不使用</a:t>
            </a:r>
            <a:r>
              <a:rPr lang="en-US" altLang="zh-CN" dirty="0">
                <a:solidFill>
                  <a:srgbClr val="FF0000"/>
                </a:solidFill>
              </a:rPr>
              <a:t>Redis</a:t>
            </a:r>
            <a:r>
              <a:rPr lang="zh-CN" altLang="en-US" dirty="0">
                <a:solidFill>
                  <a:srgbClr val="FF0000"/>
                </a:solidFill>
              </a:rPr>
              <a:t>可以不引用</a:t>
            </a:r>
            <a:endParaRPr lang="zh-CN" altLang="en-US" dirty="0">
              <a:solidFill>
                <a:srgbClr val="FF0000"/>
              </a:solidFill>
            </a:endParaRPr>
          </a:p>
        </p:txBody>
      </p:sp>
      <p:sp>
        <p:nvSpPr>
          <p:cNvPr id="2" name="文本框 1"/>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2" action="ppaction://hlinkfile"/>
              </a:rPr>
              <a:t>spring-</a:t>
            </a:r>
            <a:r>
              <a:rPr kumimoji="1" lang="en-US" altLang="zh-CN" sz="2000" dirty="0">
                <a:hlinkClick r:id="rId2" action="ppaction://hlinkfile"/>
              </a:rPr>
              <a:t>cache</a:t>
            </a:r>
            <a:r>
              <a:rPr kumimoji="1" lang="zh-CN" altLang="en-US" sz="2000" dirty="0">
                <a:hlinkClick r:id="rId2" action="ppaction://hlinkfile"/>
              </a:rPr>
              <a:t>-demo</a:t>
            </a:r>
            <a:endParaRPr kumimoji="1" lang="zh-CN" altLang="en-US" sz="2000" dirty="0"/>
          </a:p>
        </p:txBody>
      </p:sp>
      <p:sp>
        <p:nvSpPr>
          <p:cNvPr id="4" name="文本框 3"/>
          <p:cNvSpPr txBox="1"/>
          <p:nvPr/>
        </p:nvSpPr>
        <p:spPr>
          <a:xfrm>
            <a:off x="1086485" y="4890770"/>
            <a:ext cx="10019665" cy="1337945"/>
          </a:xfrm>
          <a:prstGeom prst="rect">
            <a:avLst/>
          </a:prstGeom>
          <a:noFill/>
        </p:spPr>
        <p:txBody>
          <a:bodyPr wrap="square" rtlCol="0" anchor="t">
            <a:spAutoFit/>
          </a:bodyPr>
          <a:p>
            <a:pPr>
              <a:lnSpc>
                <a:spcPct val="150000"/>
              </a:lnSpc>
            </a:pPr>
            <a:r>
              <a:rPr kumimoji="1" lang="en-US" altLang="zh-CN" dirty="0">
                <a:sym typeface="+mn-ea"/>
              </a:rPr>
              <a:t>Lombok</a:t>
            </a:r>
            <a:r>
              <a:rPr kumimoji="1" lang="zh-CN" altLang="en-US" dirty="0">
                <a:sym typeface="+mn-ea"/>
              </a:rPr>
              <a:t>、</a:t>
            </a:r>
            <a:r>
              <a:rPr kumimoji="1" lang="en-US" altLang="zh-CN" dirty="0">
                <a:sym typeface="+mn-ea"/>
              </a:rPr>
              <a:t>Spring Web</a:t>
            </a:r>
            <a:r>
              <a:rPr kumimoji="1" lang="zh-CN" altLang="en-US" dirty="0">
                <a:sym typeface="+mn-ea"/>
              </a:rPr>
              <a:t>、</a:t>
            </a:r>
            <a:r>
              <a:rPr kumimoji="1" lang="en-US" altLang="zh-CN" dirty="0" err="1">
                <a:sym typeface="+mn-ea"/>
              </a:rPr>
              <a:t>Mybatis</a:t>
            </a:r>
            <a:r>
              <a:rPr kumimoji="1" lang="en-US" altLang="zh-CN" dirty="0">
                <a:sym typeface="+mn-ea"/>
              </a:rPr>
              <a:t>-Plus</a:t>
            </a:r>
            <a:r>
              <a:rPr kumimoji="1" lang="zh-CN" altLang="en-US" dirty="0">
                <a:sym typeface="+mn-ea"/>
              </a:rPr>
              <a:t>、</a:t>
            </a:r>
            <a:r>
              <a:rPr kumimoji="1" lang="en-US" altLang="zh-CN" dirty="0">
                <a:sym typeface="+mn-ea"/>
              </a:rPr>
              <a:t>MySQL Driver</a:t>
            </a:r>
            <a:endParaRPr kumimoji="1" lang="en-US" altLang="zh-CN" dirty="0">
              <a:sym typeface="+mn-ea"/>
            </a:endParaRPr>
          </a:p>
          <a:p>
            <a:pPr>
              <a:lnSpc>
                <a:spcPct val="150000"/>
              </a:lnSpc>
            </a:pPr>
            <a:r>
              <a:rPr kumimoji="1" lang="en-US" altLang="zh-CN" dirty="0">
                <a:solidFill>
                  <a:srgbClr val="FF0000"/>
                </a:solidFill>
                <a:sym typeface="+mn-ea"/>
              </a:rPr>
              <a:t>Spring Data Redis</a:t>
            </a:r>
            <a:r>
              <a:rPr kumimoji="1" lang="zh-CN" altLang="en-US" dirty="0">
                <a:sym typeface="+mn-ea"/>
              </a:rPr>
              <a:t>、</a:t>
            </a:r>
            <a:r>
              <a:rPr kumimoji="1" lang="en-US" altLang="zh-CN" dirty="0">
                <a:solidFill>
                  <a:srgbClr val="FF0000"/>
                </a:solidFill>
                <a:sym typeface="+mn-ea"/>
              </a:rPr>
              <a:t>Spring cache abstraction</a:t>
            </a:r>
            <a:endParaRPr lang="zh-CN" altLang="en-GB" dirty="0"/>
          </a:p>
          <a:p>
            <a:pPr>
              <a:lnSpc>
                <a:spcPct val="150000"/>
              </a:lnSpc>
            </a:pPr>
            <a:r>
              <a:rPr lang="en-GB" altLang="zh-CN" dirty="0">
                <a:sym typeface="+mn-ea"/>
              </a:rPr>
              <a:t>springdoc-openapi-ui</a:t>
            </a:r>
            <a:r>
              <a:rPr lang="zh-CN" altLang="en-GB" dirty="0">
                <a:sym typeface="+mn-ea"/>
              </a:rPr>
              <a:t>（手动添加）</a:t>
            </a:r>
            <a:endParaRPr lang="zh-CN" altLang="en-US"/>
          </a:p>
        </p:txBody>
      </p:sp>
      <p:sp>
        <p:nvSpPr>
          <p:cNvPr id="11" name="文本框 10"/>
          <p:cNvSpPr txBox="1"/>
          <p:nvPr/>
        </p:nvSpPr>
        <p:spPr>
          <a:xfrm>
            <a:off x="168275" y="6405880"/>
            <a:ext cx="5784215" cy="368300"/>
          </a:xfrm>
          <a:prstGeom prst="rect">
            <a:avLst/>
          </a:prstGeom>
          <a:noFill/>
        </p:spPr>
        <p:txBody>
          <a:bodyPr wrap="square" rtlCol="0" anchor="t">
            <a:spAutoFit/>
          </a:bodyPr>
          <a:p>
            <a:r>
              <a:rPr lang="zh-CN" altLang="en-US">
                <a:hlinkClick r:id="rId2" action="ppaction://hlinkfile"/>
              </a:rPr>
              <a:t>https://gitee.com/buptnetwork/spring-cache-demo</a:t>
            </a:r>
            <a:endParaRPr lang="zh-CN" altLang="en-US"/>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1659890" y="1697355"/>
            <a:ext cx="8221345" cy="5078095"/>
          </a:xfrm>
          <a:prstGeom prst="rect">
            <a:avLst/>
          </a:prstGeom>
        </p:spPr>
      </p:pic>
      <p:sp>
        <p:nvSpPr>
          <p:cNvPr id="11" name="文本框 10"/>
          <p:cNvSpPr txBox="1"/>
          <p:nvPr/>
        </p:nvSpPr>
        <p:spPr>
          <a:xfrm>
            <a:off x="5362575" y="1356995"/>
            <a:ext cx="6659880" cy="368300"/>
          </a:xfrm>
          <a:prstGeom prst="rect">
            <a:avLst/>
          </a:prstGeom>
          <a:noFill/>
        </p:spPr>
        <p:txBody>
          <a:bodyPr wrap="none" rtlCol="0">
            <a:spAutoFit/>
          </a:bodyPr>
          <a:p>
            <a:r>
              <a:rPr lang="zh-CN" altLang="en-US"/>
              <a:t>实现商品的</a:t>
            </a:r>
            <a:r>
              <a:rPr lang="en-US" altLang="zh-CN"/>
              <a:t>CRUD</a:t>
            </a:r>
            <a:r>
              <a:rPr lang="zh-CN" altLang="en-US"/>
              <a:t>、评论的</a:t>
            </a:r>
            <a:r>
              <a:rPr lang="en-US" altLang="zh-CN"/>
              <a:t>CR</a:t>
            </a:r>
            <a:r>
              <a:rPr lang="zh-CN" altLang="en-US"/>
              <a:t>，按商品名称模糊查询商品及评论</a:t>
            </a:r>
            <a:endParaRPr lang="zh-CN" altLang="en-US"/>
          </a:p>
        </p:txBody>
      </p:sp>
      <p:sp>
        <p:nvSpPr>
          <p:cNvPr id="12" name="文本框 11"/>
          <p:cNvSpPr txBox="1"/>
          <p:nvPr/>
        </p:nvSpPr>
        <p:spPr>
          <a:xfrm>
            <a:off x="451104" y="1203198"/>
            <a:ext cx="3369945" cy="398780"/>
          </a:xfrm>
          <a:prstGeom prst="rect">
            <a:avLst/>
          </a:prstGeom>
          <a:noFill/>
        </p:spPr>
        <p:txBody>
          <a:bodyPr wrap="none" rtlCol="0">
            <a:spAutoFit/>
          </a:bodyPr>
          <a:p>
            <a:pPr algn="l"/>
            <a:r>
              <a:rPr kumimoji="1" lang="zh-CN" altLang="en-US" sz="2000" dirty="0"/>
              <a:t>示例程序</a:t>
            </a:r>
            <a:r>
              <a:rPr kumimoji="1" lang="zh-CN" altLang="en-US" sz="2000" dirty="0">
                <a:hlinkClick r:id="rId2" action="ppaction://hlinkfile"/>
              </a:rPr>
              <a:t>spring-</a:t>
            </a:r>
            <a:r>
              <a:rPr kumimoji="1" lang="en-US" altLang="zh-CN" sz="2000" dirty="0">
                <a:hlinkClick r:id="rId2" action="ppaction://hlinkfile"/>
              </a:rPr>
              <a:t>cache</a:t>
            </a:r>
            <a:r>
              <a:rPr kumimoji="1" lang="zh-CN" altLang="en-US" sz="2000" dirty="0">
                <a:hlinkClick r:id="rId2" action="ppaction://hlinkfile"/>
              </a:rPr>
              <a:t>-demo</a:t>
            </a:r>
            <a:endParaRPr kumimoji="1" lang="zh-CN" altLang="en-US" sz="2000" dirty="0"/>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866140" y="1811655"/>
            <a:ext cx="10382885" cy="4478655"/>
          </a:xfrm>
          <a:prstGeom prst="rect">
            <a:avLst/>
          </a:prstGeom>
        </p:spPr>
      </p:pic>
      <p:sp>
        <p:nvSpPr>
          <p:cNvPr id="11" name="文本框 10"/>
          <p:cNvSpPr txBox="1"/>
          <p:nvPr/>
        </p:nvSpPr>
        <p:spPr>
          <a:xfrm>
            <a:off x="8065135" y="2625090"/>
            <a:ext cx="3830955" cy="922020"/>
          </a:xfrm>
          <a:prstGeom prst="rect">
            <a:avLst/>
          </a:prstGeom>
          <a:noFill/>
        </p:spPr>
        <p:txBody>
          <a:bodyPr wrap="square" rtlCol="0">
            <a:spAutoFit/>
          </a:bodyPr>
          <a:p>
            <a:pPr>
              <a:lnSpc>
                <a:spcPct val="150000"/>
              </a:lnSpc>
            </a:pPr>
            <a:r>
              <a:rPr lang="zh-CN" altLang="en-US"/>
              <a:t>配置数据源，需要先在本地</a:t>
            </a:r>
            <a:r>
              <a:rPr lang="en-US" altLang="zh-CN"/>
              <a:t>MySQL</a:t>
            </a:r>
            <a:r>
              <a:rPr lang="zh-CN" altLang="en-US"/>
              <a:t>上创建一个数据库</a:t>
            </a:r>
            <a:r>
              <a:rPr lang="en-US" altLang="zh-CN">
                <a:solidFill>
                  <a:srgbClr val="FF0000"/>
                </a:solidFill>
              </a:rPr>
              <a:t>cache-demo</a:t>
            </a:r>
            <a:endParaRPr lang="en-US" altLang="zh-CN">
              <a:solidFill>
                <a:srgbClr val="FF0000"/>
              </a:solidFill>
            </a:endParaRPr>
          </a:p>
        </p:txBody>
      </p:sp>
      <p:sp>
        <p:nvSpPr>
          <p:cNvPr id="12" name="文本框 11"/>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2" action="ppaction://hlinkfile"/>
              </a:rPr>
              <a:t>spring-</a:t>
            </a:r>
            <a:r>
              <a:rPr kumimoji="1" lang="en-US" altLang="zh-CN" sz="2000" dirty="0">
                <a:hlinkClick r:id="rId2" action="ppaction://hlinkfile"/>
              </a:rPr>
              <a:t>cache</a:t>
            </a:r>
            <a:r>
              <a:rPr kumimoji="1" lang="zh-CN" altLang="en-US" sz="2000" dirty="0">
                <a:hlinkClick r:id="rId2" action="ppaction://hlinkfile"/>
              </a:rPr>
              <a:t>-demo</a:t>
            </a:r>
            <a:endParaRPr kumimoji="1" lang="zh-CN" altLang="en-US" sz="2000"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5.1  </a:t>
            </a:r>
            <a:r>
              <a:rPr lang="en-US" altLang="zh-CN" sz="2800" dirty="0">
                <a:latin typeface="宋体" panose="02010600030101010101" pitchFamily="2" charset="-122"/>
                <a:ea typeface="宋体" panose="02010600030101010101" pitchFamily="2" charset="-122"/>
              </a:rPr>
              <a:t>Web</a:t>
            </a:r>
            <a:r>
              <a:rPr lang="zh-CN" altLang="en-US" sz="2800" dirty="0">
                <a:latin typeface="宋体" panose="02010600030101010101" pitchFamily="2" charset="-122"/>
                <a:ea typeface="宋体" panose="02010600030101010101" pitchFamily="2" charset="-122"/>
              </a:rPr>
              <a:t>缓存技术概述</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90204" pitchFamily="34" charset="0"/>
              </a:defRPr>
            </a:lvl2pPr>
            <a:lvl3pPr marL="1143000" indent="-228600">
              <a:spcBef>
                <a:spcPct val="20000"/>
              </a:spcBef>
              <a:buClr>
                <a:schemeClr val="tx1"/>
              </a:buClr>
              <a:buChar char="•"/>
              <a:defRPr sz="2400">
                <a:solidFill>
                  <a:schemeClr val="tx1"/>
                </a:solidFill>
                <a:latin typeface="Arial" panose="020B0604020202090204" pitchFamily="34" charset="0"/>
              </a:defRPr>
            </a:lvl3pPr>
            <a:lvl4pPr marL="1600200" indent="-228600">
              <a:spcBef>
                <a:spcPct val="20000"/>
              </a:spcBef>
              <a:buChar char="–"/>
              <a:defRPr sz="2000">
                <a:solidFill>
                  <a:schemeClr val="tx1"/>
                </a:solidFill>
                <a:latin typeface="Arial" panose="020B0604020202090204" pitchFamily="34" charset="0"/>
              </a:defRPr>
            </a:lvl4pPr>
            <a:lvl5pPr marL="2057400" indent="-228600">
              <a:spcBef>
                <a:spcPct val="20000"/>
              </a:spcBef>
              <a:buChar char="»"/>
              <a:defRPr sz="2000">
                <a:solidFill>
                  <a:schemeClr val="tx1"/>
                </a:solidFill>
                <a:latin typeface="Arial" panose="020B060402020209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r>
              <a:rPr lang="en-US" altLang="zh-CN" sz="2400" b="0" dirty="0">
                <a:solidFill>
                  <a:schemeClr val="tx1"/>
                </a:solidFill>
                <a:latin typeface="宋体" panose="02010600030101010101" pitchFamily="2" charset="-122"/>
                <a:ea typeface="宋体" panose="02010600030101010101" pitchFamily="2" charset="-122"/>
              </a:rPr>
              <a:t>  </a:t>
            </a: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anose="02010600030101010101" pitchFamily="2" charset="-122"/>
              <a:ea typeface="宋体" panose="02010600030101010101" pitchFamily="2" charset="-122"/>
            </a:endParaRPr>
          </a:p>
        </p:txBody>
      </p:sp>
      <p:sp>
        <p:nvSpPr>
          <p:cNvPr id="8" name="矩形 7"/>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168275" y="1236345"/>
            <a:ext cx="11057255" cy="4246245"/>
          </a:xfrm>
          <a:prstGeom prst="rect">
            <a:avLst/>
          </a:prstGeom>
        </p:spPr>
        <p:txBody>
          <a:bodyPr wrap="square">
            <a:spAutoFit/>
          </a:bodyPr>
          <a:p>
            <a:pPr lvl="1">
              <a:lnSpc>
                <a:spcPct val="200000"/>
              </a:lnSpc>
            </a:pPr>
            <a:r>
              <a:rPr lang="zh-CN" altLang="en-US" sz="2000" dirty="0">
                <a:latin typeface="+mn-ea"/>
                <a:ea typeface="+mn-ea"/>
              </a:rPr>
              <a:t>满足</a:t>
            </a:r>
            <a:r>
              <a:rPr lang="en-US" altLang="zh-CN" sz="2000" dirty="0">
                <a:latin typeface="+mn-ea"/>
                <a:ea typeface="+mn-ea"/>
              </a:rPr>
              <a:t>Web</a:t>
            </a:r>
            <a:r>
              <a:rPr lang="zh-CN" altLang="en-US" sz="2000" dirty="0">
                <a:latin typeface="+mn-ea"/>
                <a:ea typeface="+mn-ea"/>
              </a:rPr>
              <a:t>系统非功能性需求涉及的架构：</a:t>
            </a:r>
            <a:endParaRPr lang="en-US" altLang="zh-CN" sz="2000" dirty="0">
              <a:latin typeface="+mn-ea"/>
              <a:ea typeface="+mn-ea"/>
            </a:endParaRPr>
          </a:p>
          <a:p>
            <a:pPr lvl="2" indent="-342900">
              <a:lnSpc>
                <a:spcPct val="200000"/>
              </a:lnSpc>
              <a:buFont typeface="Arial" panose="020B0604020202090204" pitchFamily="34" charset="0"/>
              <a:buChar char="•"/>
            </a:pPr>
            <a:r>
              <a:rPr lang="zh-CN" altLang="en-US" sz="2000" dirty="0">
                <a:latin typeface="+mn-ea"/>
                <a:ea typeface="+mn-ea"/>
                <a:sym typeface="+mn-ea"/>
              </a:rPr>
              <a:t>逻辑架构（模块划分、模块通信、信息流、时序等）</a:t>
            </a:r>
            <a:endParaRPr lang="zh-CN" altLang="en-US" sz="2000" dirty="0">
              <a:latin typeface="+mn-ea"/>
              <a:ea typeface="+mn-ea"/>
              <a:sym typeface="+mn-ea"/>
            </a:endParaRPr>
          </a:p>
          <a:p>
            <a:pPr lvl="2" indent="-342900">
              <a:lnSpc>
                <a:spcPct val="200000"/>
              </a:lnSpc>
              <a:buFont typeface="Arial" panose="020B0604020202090204" pitchFamily="34" charset="0"/>
              <a:buChar char="•"/>
            </a:pPr>
            <a:r>
              <a:rPr lang="zh-CN" altLang="en-US" sz="2000" dirty="0">
                <a:latin typeface="+mn-ea"/>
                <a:ea typeface="+mn-ea"/>
              </a:rPr>
              <a:t>数据架构（数据结构、数据分布、拆分策略、</a:t>
            </a:r>
            <a:r>
              <a:rPr lang="zh-CN" altLang="en-US" sz="2000" dirty="0">
                <a:solidFill>
                  <a:srgbClr val="FF0000"/>
                </a:solidFill>
                <a:latin typeface="+mn-ea"/>
                <a:ea typeface="+mn-ea"/>
              </a:rPr>
              <a:t>缓存策略</a:t>
            </a:r>
            <a:r>
              <a:rPr lang="zh-CN" altLang="en-US" sz="2000" dirty="0">
                <a:latin typeface="+mn-ea"/>
                <a:ea typeface="+mn-ea"/>
              </a:rPr>
              <a:t>、读写分离策略、查询策略、数据一致性策略）</a:t>
            </a:r>
            <a:endParaRPr lang="zh-CN" altLang="en-US" sz="2000" dirty="0">
              <a:latin typeface="+mn-ea"/>
              <a:ea typeface="+mn-ea"/>
            </a:endParaRPr>
          </a:p>
          <a:p>
            <a:pPr lvl="2" indent="-342900">
              <a:lnSpc>
                <a:spcPct val="200000"/>
              </a:lnSpc>
              <a:buFont typeface="Arial" panose="020B0604020202090204" pitchFamily="34" charset="0"/>
              <a:buChar char="•"/>
            </a:pPr>
            <a:r>
              <a:rPr lang="zh-CN" altLang="en-US" sz="2000" dirty="0">
                <a:latin typeface="+mn-ea"/>
                <a:ea typeface="+mn-ea"/>
                <a:sym typeface="+mn-ea"/>
              </a:rPr>
              <a:t>中间件架构（应用服务器、数据库、</a:t>
            </a:r>
            <a:r>
              <a:rPr lang="zh-CN" altLang="en-US" sz="2000" dirty="0">
                <a:solidFill>
                  <a:srgbClr val="FF0000"/>
                </a:solidFill>
                <a:latin typeface="+mn-ea"/>
                <a:ea typeface="+mn-ea"/>
                <a:sym typeface="+mn-ea"/>
              </a:rPr>
              <a:t>缓存</a:t>
            </a:r>
            <a:r>
              <a:rPr lang="zh-CN" altLang="en-US" sz="2000" dirty="0">
                <a:latin typeface="+mn-ea"/>
                <a:ea typeface="+mn-ea"/>
                <a:sym typeface="+mn-ea"/>
              </a:rPr>
              <a:t>、消息队列等）</a:t>
            </a:r>
            <a:endParaRPr lang="zh-CN" altLang="en-US" sz="2000" dirty="0">
              <a:latin typeface="+mn-ea"/>
              <a:ea typeface="+mn-ea"/>
              <a:sym typeface="+mn-ea"/>
            </a:endParaRPr>
          </a:p>
          <a:p>
            <a:pPr lvl="2" indent="-342900">
              <a:lnSpc>
                <a:spcPct val="200000"/>
              </a:lnSpc>
              <a:buFont typeface="Arial" panose="020B0604020202090204" pitchFamily="34" charset="0"/>
              <a:buChar char="•"/>
            </a:pPr>
            <a:r>
              <a:rPr lang="zh-CN" altLang="en-US" sz="2000" dirty="0">
                <a:latin typeface="+mn-ea"/>
                <a:ea typeface="+mn-ea"/>
              </a:rPr>
              <a:t>异常处理、降级、限流、容灾策略、灰度发布、上线方案、回滚方案等。</a:t>
            </a:r>
            <a:endParaRPr lang="en-US" altLang="zh-CN" sz="2000" dirty="0">
              <a:latin typeface="+mn-ea"/>
              <a:ea typeface="+mn-ea"/>
            </a:endParaRPr>
          </a:p>
          <a:p>
            <a:pPr lvl="1">
              <a:lnSpc>
                <a:spcPct val="150000"/>
              </a:lnSpc>
            </a:pPr>
            <a:endParaRPr lang="en-US" altLang="zh-CN" sz="2000" dirty="0">
              <a:latin typeface="+mn-ea"/>
              <a:ea typeface="+mn-ea"/>
            </a:endParaRP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13105" y="1697355"/>
            <a:ext cx="9541510" cy="479425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95313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cxnSp>
        <p:nvCxnSpPr>
          <p:cNvPr id="7" name="直接箭头连接符 6"/>
          <p:cNvCxnSpPr/>
          <p:nvPr/>
        </p:nvCxnSpPr>
        <p:spPr>
          <a:xfrm flipH="1">
            <a:off x="7160260" y="2306320"/>
            <a:ext cx="2192020" cy="177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389843" y="2112885"/>
            <a:ext cx="2633980" cy="368300"/>
          </a:xfrm>
          <a:prstGeom prst="rect">
            <a:avLst/>
          </a:prstGeom>
          <a:noFill/>
        </p:spPr>
        <p:txBody>
          <a:bodyPr wrap="none" rtlCol="0">
            <a:spAutoFit/>
          </a:bodyPr>
          <a:lstStyle/>
          <a:p>
            <a:r>
              <a:rPr lang="zh-CN" altLang="en-US" dirty="0"/>
              <a:t>设置</a:t>
            </a:r>
            <a:r>
              <a:rPr lang="en-US" altLang="zh-CN" dirty="0"/>
              <a:t>cache backend</a:t>
            </a:r>
            <a:r>
              <a:rPr lang="zh-CN" altLang="en-US" dirty="0"/>
              <a:t>类型</a:t>
            </a:r>
            <a:endParaRPr lang="zh-CN" altLang="en-US" dirty="0"/>
          </a:p>
        </p:txBody>
      </p:sp>
      <p:pic>
        <p:nvPicPr>
          <p:cNvPr id="11" name="图片 10"/>
          <p:cNvPicPr>
            <a:picLocks noChangeAspect="1"/>
          </p:cNvPicPr>
          <p:nvPr/>
        </p:nvPicPr>
        <p:blipFill>
          <a:blip r:embed="rId2"/>
          <a:stretch>
            <a:fillRect/>
          </a:stretch>
        </p:blipFill>
        <p:spPr>
          <a:xfrm>
            <a:off x="9687560" y="2610268"/>
            <a:ext cx="2257143" cy="2514286"/>
          </a:xfrm>
          <a:prstGeom prst="rect">
            <a:avLst/>
          </a:prstGeom>
        </p:spPr>
      </p:pic>
      <p:sp>
        <p:nvSpPr>
          <p:cNvPr id="12" name="文本框 11"/>
          <p:cNvSpPr txBox="1"/>
          <p:nvPr/>
        </p:nvSpPr>
        <p:spPr>
          <a:xfrm>
            <a:off x="9261158" y="5253994"/>
            <a:ext cx="2890535" cy="369332"/>
          </a:xfrm>
          <a:prstGeom prst="rect">
            <a:avLst/>
          </a:prstGeom>
          <a:noFill/>
        </p:spPr>
        <p:txBody>
          <a:bodyPr wrap="none" rtlCol="0">
            <a:spAutoFit/>
          </a:bodyPr>
          <a:lstStyle/>
          <a:p>
            <a:r>
              <a:rPr lang="zh-CN" altLang="en-US" dirty="0"/>
              <a:t>支持的</a:t>
            </a:r>
            <a:r>
              <a:rPr lang="en-US" altLang="zh-CN" dirty="0"/>
              <a:t>cache backend</a:t>
            </a:r>
            <a:r>
              <a:rPr lang="zh-CN" altLang="en-US" dirty="0"/>
              <a:t>类型</a:t>
            </a:r>
            <a:endParaRPr lang="zh-CN" altLang="en-US" dirty="0"/>
          </a:p>
        </p:txBody>
      </p:sp>
      <p:cxnSp>
        <p:nvCxnSpPr>
          <p:cNvPr id="14" name="直接箭头连接符 13"/>
          <p:cNvCxnSpPr/>
          <p:nvPr/>
        </p:nvCxnSpPr>
        <p:spPr>
          <a:xfrm flipH="1" flipV="1">
            <a:off x="7160260" y="4893945"/>
            <a:ext cx="2421890" cy="1147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389773" y="5684009"/>
            <a:ext cx="2646878" cy="369332"/>
          </a:xfrm>
          <a:prstGeom prst="rect">
            <a:avLst/>
          </a:prstGeom>
          <a:noFill/>
        </p:spPr>
        <p:txBody>
          <a:bodyPr wrap="none" rtlCol="0">
            <a:spAutoFit/>
          </a:bodyPr>
          <a:lstStyle/>
          <a:p>
            <a:r>
              <a:rPr lang="zh-CN" altLang="en-US" dirty="0"/>
              <a:t>设置</a:t>
            </a:r>
            <a:r>
              <a:rPr lang="en-US" altLang="zh-CN" dirty="0"/>
              <a:t>cache</a:t>
            </a:r>
            <a:r>
              <a:rPr lang="zh-CN" altLang="en-US" dirty="0"/>
              <a:t>内容失效时间</a:t>
            </a:r>
            <a:endParaRPr lang="zh-CN" altLang="en-US" dirty="0"/>
          </a:p>
        </p:txBody>
      </p:sp>
      <p:cxnSp>
        <p:nvCxnSpPr>
          <p:cNvPr id="4" name="直接箭头连接符 3"/>
          <p:cNvCxnSpPr/>
          <p:nvPr/>
        </p:nvCxnSpPr>
        <p:spPr>
          <a:xfrm flipH="1" flipV="1">
            <a:off x="7147560" y="5990590"/>
            <a:ext cx="1975485" cy="369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047480" y="6296025"/>
            <a:ext cx="3053080" cy="368300"/>
          </a:xfrm>
          <a:prstGeom prst="rect">
            <a:avLst/>
          </a:prstGeom>
          <a:noFill/>
        </p:spPr>
        <p:txBody>
          <a:bodyPr wrap="none" rtlCol="0">
            <a:spAutoFit/>
          </a:bodyPr>
          <a:p>
            <a:r>
              <a:rPr lang="zh-CN" altLang="en-US"/>
              <a:t>将</a:t>
            </a:r>
            <a:r>
              <a:rPr lang="en-US" altLang="zh-CN"/>
              <a:t>session</a:t>
            </a:r>
            <a:r>
              <a:rPr lang="zh-CN" altLang="en-US"/>
              <a:t>数据存储到</a:t>
            </a:r>
            <a:r>
              <a:rPr lang="en-US" altLang="zh-CN"/>
              <a:t>redis</a:t>
            </a:r>
            <a:r>
              <a:rPr lang="zh-CN" altLang="en-US"/>
              <a:t>中</a:t>
            </a:r>
            <a:endParaRPr lang="zh-CN" altLang="en-US"/>
          </a:p>
        </p:txBody>
      </p:sp>
      <p:cxnSp>
        <p:nvCxnSpPr>
          <p:cNvPr id="13" name="直接箭头连接符 12"/>
          <p:cNvCxnSpPr>
            <a:stCxn id="15" idx="1"/>
          </p:cNvCxnSpPr>
          <p:nvPr/>
        </p:nvCxnSpPr>
        <p:spPr>
          <a:xfrm flipH="1">
            <a:off x="7019925" y="1521460"/>
            <a:ext cx="535305" cy="835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555230" y="1337310"/>
            <a:ext cx="2291080" cy="368300"/>
          </a:xfrm>
          <a:prstGeom prst="rect">
            <a:avLst/>
          </a:prstGeom>
          <a:noFill/>
        </p:spPr>
        <p:txBody>
          <a:bodyPr wrap="none" rtlCol="0">
            <a:spAutoFit/>
          </a:bodyPr>
          <a:p>
            <a:r>
              <a:rPr lang="zh-CN" altLang="en-US"/>
              <a:t>配置</a:t>
            </a:r>
            <a:r>
              <a:rPr lang="en-US" altLang="zh-CN"/>
              <a:t>redis server</a:t>
            </a:r>
            <a:r>
              <a:rPr lang="zh-CN" altLang="en-US"/>
              <a:t>连接</a:t>
            </a:r>
            <a:endParaRPr lang="zh-CN" altLang="en-US"/>
          </a:p>
        </p:txBody>
      </p:sp>
      <p:sp>
        <p:nvSpPr>
          <p:cNvPr id="17" name="文本框 16"/>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3" action="ppaction://hlinkfile"/>
              </a:rPr>
              <a:t>spring-</a:t>
            </a:r>
            <a:r>
              <a:rPr kumimoji="1" lang="en-US" altLang="zh-CN" sz="2000" dirty="0">
                <a:hlinkClick r:id="rId3" action="ppaction://hlinkfile"/>
              </a:rPr>
              <a:t>cache</a:t>
            </a:r>
            <a:r>
              <a:rPr kumimoji="1" lang="zh-CN" altLang="en-US" sz="2000" dirty="0">
                <a:hlinkClick r:id="rId3" action="ppaction://hlinkfile"/>
              </a:rPr>
              <a:t>-demo</a:t>
            </a:r>
            <a:endParaRPr kumimoji="1" lang="zh-CN" altLang="en-US" sz="2000" dirty="0"/>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sp>
        <p:nvSpPr>
          <p:cNvPr id="15" name="文本框 14"/>
          <p:cNvSpPr txBox="1"/>
          <p:nvPr/>
        </p:nvSpPr>
        <p:spPr>
          <a:xfrm>
            <a:off x="214312" y="1678456"/>
            <a:ext cx="5542747" cy="2861310"/>
          </a:xfrm>
          <a:prstGeom prst="rect">
            <a:avLst/>
          </a:prstGeom>
          <a:noFill/>
        </p:spPr>
        <p:txBody>
          <a:bodyPr wrap="square" rtlCol="0">
            <a:spAutoFit/>
          </a:bodyPr>
          <a:lstStyle/>
          <a:p>
            <a:pPr>
              <a:lnSpc>
                <a:spcPct val="150000"/>
              </a:lnSpc>
            </a:pPr>
            <a:r>
              <a:rPr lang="zh-CN" altLang="en-US" sz="2000" dirty="0"/>
              <a:t>项目基本结构和</a:t>
            </a:r>
            <a:r>
              <a:rPr lang="en-US" altLang="zh-CN" sz="2000" dirty="0">
                <a:solidFill>
                  <a:srgbClr val="FF0000"/>
                </a:solidFill>
              </a:rPr>
              <a:t>spring-sharding-demo</a:t>
            </a:r>
            <a:r>
              <a:rPr lang="zh-CN" altLang="en-US" sz="2000" dirty="0"/>
              <a:t>类似，使不同之处有以下几点</a:t>
            </a:r>
            <a:endParaRPr lang="zh-CN" altLang="en-US" sz="2000" dirty="0"/>
          </a:p>
          <a:p>
            <a:pPr>
              <a:lnSpc>
                <a:spcPct val="150000"/>
              </a:lnSpc>
            </a:pPr>
            <a:r>
              <a:rPr lang="en-US" altLang="zh-CN" sz="2000" dirty="0"/>
              <a:t>1</a:t>
            </a:r>
            <a:r>
              <a:rPr lang="zh-CN" altLang="en-US" sz="2000" dirty="0"/>
              <a:t>）为简化起见，使用单库，未进行分库分表等</a:t>
            </a:r>
            <a:endParaRPr lang="en-US" altLang="zh-CN" sz="2000" dirty="0"/>
          </a:p>
          <a:p>
            <a:pPr>
              <a:lnSpc>
                <a:spcPct val="150000"/>
              </a:lnSpc>
            </a:pPr>
            <a:r>
              <a:rPr lang="en-US" altLang="zh-CN" sz="2000" dirty="0"/>
              <a:t>2</a:t>
            </a:r>
            <a:r>
              <a:rPr lang="zh-CN" altLang="en-US" sz="2000" dirty="0"/>
              <a:t>）实体类主键配置为</a:t>
            </a:r>
            <a:r>
              <a:rPr lang="en-US" altLang="zh-CN" sz="2000" dirty="0"/>
              <a:t>AUTO</a:t>
            </a:r>
            <a:r>
              <a:rPr lang="zh-CN" altLang="en-US" sz="2000" dirty="0"/>
              <a:t>自增</a:t>
            </a:r>
            <a:endParaRPr lang="zh-CN" altLang="en-US" sz="2000" dirty="0"/>
          </a:p>
          <a:p>
            <a:pPr>
              <a:lnSpc>
                <a:spcPct val="150000"/>
              </a:lnSpc>
            </a:pPr>
            <a:r>
              <a:rPr lang="en-US" altLang="zh-CN" sz="2000" dirty="0"/>
              <a:t>3</a:t>
            </a:r>
            <a:r>
              <a:rPr lang="zh-CN" altLang="en-US" sz="2000" dirty="0"/>
              <a:t>）实体类增加</a:t>
            </a:r>
            <a:r>
              <a:rPr lang="zh-CN" altLang="zh-CN" sz="2000" b="1" dirty="0">
                <a:solidFill>
                  <a:srgbClr val="000080"/>
                </a:solidFill>
                <a:latin typeface="Consolas" panose="020B0609020204030204" pitchFamily="49" charset="0"/>
              </a:rPr>
              <a:t>implements </a:t>
            </a:r>
            <a:r>
              <a:rPr lang="zh-CN" altLang="zh-CN" sz="2000" dirty="0">
                <a:solidFill>
                  <a:srgbClr val="000000"/>
                </a:solidFill>
                <a:latin typeface="Consolas" panose="020B0609020204030204" pitchFamily="49" charset="0"/>
              </a:rPr>
              <a:t>Serializable</a:t>
            </a:r>
            <a:endParaRPr lang="zh-CN" altLang="zh-CN" sz="2800" dirty="0"/>
          </a:p>
          <a:p>
            <a:pPr>
              <a:lnSpc>
                <a:spcPct val="150000"/>
              </a:lnSpc>
            </a:pPr>
            <a:r>
              <a:rPr lang="zh-CN" altLang="en-US" sz="2000" dirty="0"/>
              <a:t>从而在放入</a:t>
            </a:r>
            <a:r>
              <a:rPr lang="en-US" altLang="zh-CN" sz="2000" dirty="0"/>
              <a:t>cache</a:t>
            </a:r>
            <a:r>
              <a:rPr lang="zh-CN" altLang="en-US" sz="2000" dirty="0"/>
              <a:t>时实现</a:t>
            </a:r>
            <a:r>
              <a:rPr lang="zh-CN" altLang="en-US" sz="2000" dirty="0">
                <a:solidFill>
                  <a:srgbClr val="FF0000"/>
                </a:solidFill>
              </a:rPr>
              <a:t>序列化</a:t>
            </a:r>
            <a:endParaRPr lang="zh-CN" altLang="en-US" sz="2000" dirty="0">
              <a:solidFill>
                <a:srgbClr val="FF0000"/>
              </a:solidFill>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7" name="图片 6"/>
          <p:cNvPicPr>
            <a:picLocks noChangeAspect="1"/>
          </p:cNvPicPr>
          <p:nvPr/>
        </p:nvPicPr>
        <p:blipFill>
          <a:blip r:embed="rId1"/>
          <a:stretch>
            <a:fillRect/>
          </a:stretch>
        </p:blipFill>
        <p:spPr>
          <a:xfrm>
            <a:off x="5573904" y="4229441"/>
            <a:ext cx="6296152" cy="2483265"/>
          </a:xfrm>
          <a:prstGeom prst="rect">
            <a:avLst/>
          </a:prstGeom>
        </p:spPr>
      </p:pic>
      <p:pic>
        <p:nvPicPr>
          <p:cNvPr id="6" name="图片 5"/>
          <p:cNvPicPr>
            <a:picLocks noChangeAspect="1"/>
          </p:cNvPicPr>
          <p:nvPr/>
        </p:nvPicPr>
        <p:blipFill>
          <a:blip r:embed="rId2"/>
          <a:stretch>
            <a:fillRect/>
          </a:stretch>
        </p:blipFill>
        <p:spPr>
          <a:xfrm>
            <a:off x="5652770" y="1068705"/>
            <a:ext cx="6217285" cy="3009900"/>
          </a:xfrm>
          <a:prstGeom prst="rect">
            <a:avLst/>
          </a:prstGeom>
        </p:spPr>
      </p:pic>
      <p:sp>
        <p:nvSpPr>
          <p:cNvPr id="8" name="文本框 7"/>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3" action="ppaction://hlinkfile"/>
              </a:rPr>
              <a:t>spring-</a:t>
            </a:r>
            <a:r>
              <a:rPr kumimoji="1" lang="en-US" altLang="zh-CN" sz="2000" dirty="0">
                <a:hlinkClick r:id="rId3" action="ppaction://hlinkfile"/>
              </a:rPr>
              <a:t>cache</a:t>
            </a:r>
            <a:r>
              <a:rPr kumimoji="1" lang="zh-CN" altLang="en-US" sz="2000" dirty="0">
                <a:hlinkClick r:id="rId3" action="ppaction://hlinkfile"/>
              </a:rPr>
              <a:t>-demo</a:t>
            </a:r>
            <a:endParaRPr kumimoji="1" lang="zh-CN" altLang="en-US" sz="2000" dirty="0"/>
          </a:p>
        </p:txBody>
      </p:sp>
    </p:spTree>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sp>
        <p:nvSpPr>
          <p:cNvPr id="15" name="文本框 14"/>
          <p:cNvSpPr txBox="1"/>
          <p:nvPr/>
        </p:nvSpPr>
        <p:spPr>
          <a:xfrm>
            <a:off x="213995" y="1678305"/>
            <a:ext cx="10880725" cy="1014730"/>
          </a:xfrm>
          <a:prstGeom prst="rect">
            <a:avLst/>
          </a:prstGeom>
          <a:noFill/>
        </p:spPr>
        <p:txBody>
          <a:bodyPr wrap="square" rtlCol="0">
            <a:spAutoFit/>
          </a:bodyPr>
          <a:lstStyle/>
          <a:p>
            <a:pPr>
              <a:lnSpc>
                <a:spcPct val="150000"/>
              </a:lnSpc>
            </a:pPr>
            <a:r>
              <a:rPr lang="zh-CN" altLang="en-US" sz="2000" dirty="0">
                <a:sym typeface="+mn-ea"/>
              </a:rPr>
              <a:t>项目基本结构和</a:t>
            </a:r>
            <a:r>
              <a:rPr lang="en-US" altLang="zh-CN" sz="2000" dirty="0">
                <a:solidFill>
                  <a:srgbClr val="FF0000"/>
                </a:solidFill>
                <a:sym typeface="+mn-ea"/>
              </a:rPr>
              <a:t>spring-sharding-demo</a:t>
            </a:r>
            <a:r>
              <a:rPr lang="zh-CN" altLang="en-US" sz="2000" dirty="0">
                <a:sym typeface="+mn-ea"/>
              </a:rPr>
              <a:t>类似，使不同之处有以下几点</a:t>
            </a:r>
            <a:endParaRPr lang="en-US" altLang="zh-CN" sz="2000" dirty="0"/>
          </a:p>
          <a:p>
            <a:pPr>
              <a:lnSpc>
                <a:spcPct val="150000"/>
              </a:lnSpc>
            </a:pPr>
            <a:r>
              <a:rPr lang="en-US" altLang="zh-CN" sz="2000" dirty="0"/>
              <a:t>4</a:t>
            </a:r>
            <a:r>
              <a:rPr lang="zh-CN" altLang="en-US" sz="2000" dirty="0"/>
              <a:t>）增加</a:t>
            </a:r>
            <a:r>
              <a:rPr lang="en-US" altLang="zh-CN" sz="2000" dirty="0"/>
              <a:t>service</a:t>
            </a:r>
            <a:r>
              <a:rPr lang="zh-CN" altLang="en-US" sz="2000" dirty="0"/>
              <a:t>层，方便用来在方法上添加</a:t>
            </a:r>
            <a:r>
              <a:rPr lang="en-US" altLang="zh-CN" sz="2000" dirty="0"/>
              <a:t>cache</a:t>
            </a:r>
            <a:r>
              <a:rPr lang="zh-CN" altLang="en-US" sz="2000" dirty="0"/>
              <a:t>注解</a:t>
            </a:r>
            <a:endParaRPr lang="zh-CN" altLang="en-US" sz="2000" dirty="0"/>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2" name="图片 1"/>
          <p:cNvPicPr>
            <a:picLocks noChangeAspect="1"/>
          </p:cNvPicPr>
          <p:nvPr/>
        </p:nvPicPr>
        <p:blipFill>
          <a:blip r:embed="rId1"/>
          <a:stretch>
            <a:fillRect/>
          </a:stretch>
        </p:blipFill>
        <p:spPr>
          <a:xfrm>
            <a:off x="281531" y="3263333"/>
            <a:ext cx="3709137" cy="2766945"/>
          </a:xfrm>
          <a:prstGeom prst="rect">
            <a:avLst/>
          </a:prstGeom>
        </p:spPr>
      </p:pic>
      <p:pic>
        <p:nvPicPr>
          <p:cNvPr id="6" name="图片 5"/>
          <p:cNvPicPr>
            <a:picLocks noChangeAspect="1"/>
          </p:cNvPicPr>
          <p:nvPr/>
        </p:nvPicPr>
        <p:blipFill>
          <a:blip r:embed="rId2"/>
          <a:stretch>
            <a:fillRect/>
          </a:stretch>
        </p:blipFill>
        <p:spPr>
          <a:xfrm>
            <a:off x="3990975" y="2769235"/>
            <a:ext cx="7787640" cy="3625215"/>
          </a:xfrm>
          <a:prstGeom prst="rect">
            <a:avLst/>
          </a:prstGeom>
        </p:spPr>
      </p:pic>
      <p:sp>
        <p:nvSpPr>
          <p:cNvPr id="7" name="文本框 6"/>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3" action="ppaction://hlinkfile"/>
              </a:rPr>
              <a:t>spring-</a:t>
            </a:r>
            <a:r>
              <a:rPr kumimoji="1" lang="en-US" altLang="zh-CN" sz="2000" dirty="0">
                <a:hlinkClick r:id="rId3" action="ppaction://hlinkfile"/>
              </a:rPr>
              <a:t>cache</a:t>
            </a:r>
            <a:r>
              <a:rPr kumimoji="1" lang="zh-CN" altLang="en-US" sz="2000" dirty="0">
                <a:hlinkClick r:id="rId3" action="ppaction://hlinkfile"/>
              </a:rPr>
              <a:t>-demo</a:t>
            </a:r>
            <a:endParaRPr kumimoji="1" lang="zh-CN" altLang="en-US" sz="2000" dirty="0"/>
          </a:p>
        </p:txBody>
      </p:sp>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708660" y="2537460"/>
            <a:ext cx="10325735" cy="3975100"/>
          </a:xfrm>
          <a:prstGeom prst="rect">
            <a:avLst/>
          </a:prstGeom>
        </p:spPr>
      </p:pic>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sp>
        <p:nvSpPr>
          <p:cNvPr id="15" name="文本框 14"/>
          <p:cNvSpPr txBox="1"/>
          <p:nvPr/>
        </p:nvSpPr>
        <p:spPr>
          <a:xfrm>
            <a:off x="213995" y="1678305"/>
            <a:ext cx="6236970" cy="553085"/>
          </a:xfrm>
          <a:prstGeom prst="rect">
            <a:avLst/>
          </a:prstGeom>
          <a:noFill/>
        </p:spPr>
        <p:txBody>
          <a:bodyPr wrap="square" rtlCol="0">
            <a:spAutoFit/>
          </a:bodyPr>
          <a:lstStyle/>
          <a:p>
            <a:pPr>
              <a:lnSpc>
                <a:spcPct val="150000"/>
              </a:lnSpc>
            </a:pPr>
            <a:r>
              <a:rPr lang="en-US" altLang="zh-CN" sz="2000" dirty="0"/>
              <a:t>4</a:t>
            </a:r>
            <a:r>
              <a:rPr lang="zh-CN" altLang="en-US" sz="2000" dirty="0"/>
              <a:t>）增加</a:t>
            </a:r>
            <a:r>
              <a:rPr lang="en-US" altLang="zh-CN" sz="2000" dirty="0"/>
              <a:t>service</a:t>
            </a:r>
            <a:r>
              <a:rPr lang="zh-CN" altLang="en-US" sz="2000" dirty="0"/>
              <a:t>层，方便用来在方法上添加</a:t>
            </a:r>
            <a:r>
              <a:rPr lang="en-US" altLang="zh-CN" sz="2000" dirty="0"/>
              <a:t>cache</a:t>
            </a:r>
            <a:r>
              <a:rPr lang="zh-CN" altLang="en-US" sz="2000" dirty="0"/>
              <a:t>注解</a:t>
            </a:r>
            <a:endParaRPr lang="zh-CN" altLang="en-US" sz="2000" dirty="0"/>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4" name="文本框 3"/>
          <p:cNvSpPr txBox="1"/>
          <p:nvPr/>
        </p:nvSpPr>
        <p:spPr>
          <a:xfrm>
            <a:off x="6842125" y="2338070"/>
            <a:ext cx="4486275" cy="398780"/>
          </a:xfrm>
          <a:prstGeom prst="rect">
            <a:avLst/>
          </a:prstGeom>
          <a:noFill/>
        </p:spPr>
        <p:txBody>
          <a:bodyPr wrap="square" rtlCol="0">
            <a:spAutoFit/>
          </a:bodyPr>
          <a:p>
            <a:r>
              <a:rPr lang="zh-CN" altLang="en-US" sz="2000">
                <a:solidFill>
                  <a:srgbClr val="FF0000"/>
                </a:solidFill>
              </a:rPr>
              <a:t>缓存按</a:t>
            </a:r>
            <a:r>
              <a:rPr lang="en-US" altLang="zh-CN" sz="2000">
                <a:solidFill>
                  <a:srgbClr val="FF0000"/>
                </a:solidFill>
              </a:rPr>
              <a:t>id</a:t>
            </a:r>
            <a:r>
              <a:rPr lang="zh-CN" altLang="en-US" sz="2000">
                <a:solidFill>
                  <a:srgbClr val="FF0000"/>
                </a:solidFill>
              </a:rPr>
              <a:t>查询到的商品结果</a:t>
            </a:r>
            <a:endParaRPr lang="zh-CN" altLang="en-US" sz="2000">
              <a:solidFill>
                <a:srgbClr val="FF0000"/>
              </a:solidFill>
            </a:endParaRPr>
          </a:p>
        </p:txBody>
      </p:sp>
      <p:sp>
        <p:nvSpPr>
          <p:cNvPr id="5" name="文本框 4"/>
          <p:cNvSpPr txBox="1"/>
          <p:nvPr/>
        </p:nvSpPr>
        <p:spPr>
          <a:xfrm>
            <a:off x="6842125" y="4664075"/>
            <a:ext cx="4677410" cy="1783715"/>
          </a:xfrm>
          <a:prstGeom prst="rect">
            <a:avLst/>
          </a:prstGeom>
          <a:noFill/>
        </p:spPr>
        <p:txBody>
          <a:bodyPr wrap="square" rtlCol="0">
            <a:spAutoFit/>
          </a:bodyPr>
          <a:p>
            <a:pPr>
              <a:lnSpc>
                <a:spcPct val="150000"/>
              </a:lnSpc>
            </a:pPr>
            <a:r>
              <a:rPr lang="zh-CN" altLang="en-US" sz="2000">
                <a:solidFill>
                  <a:srgbClr val="FF0000"/>
                </a:solidFill>
              </a:rPr>
              <a:t>删除该</a:t>
            </a:r>
            <a:r>
              <a:rPr lang="en-US" altLang="zh-CN" sz="2000">
                <a:solidFill>
                  <a:srgbClr val="FF0000"/>
                </a:solidFill>
              </a:rPr>
              <a:t>id</a:t>
            </a:r>
            <a:r>
              <a:rPr lang="zh-CN" altLang="en-US" sz="2000">
                <a:solidFill>
                  <a:srgbClr val="FF0000"/>
                </a:solidFill>
              </a:rPr>
              <a:t>的商品时，也清空该缓存，</a:t>
            </a:r>
            <a:r>
              <a:rPr lang="zh-CN" altLang="en-US" sz="2000" dirty="0">
                <a:solidFill>
                  <a:srgbClr val="FF0000"/>
                </a:solidFill>
                <a:sym typeface="+mn-ea"/>
              </a:rPr>
              <a:t>否则在缓存</a:t>
            </a:r>
            <a:r>
              <a:rPr lang="en-US" altLang="zh-CN" sz="2000" dirty="0">
                <a:solidFill>
                  <a:srgbClr val="FF0000"/>
                </a:solidFill>
                <a:sym typeface="+mn-ea"/>
              </a:rPr>
              <a:t>key</a:t>
            </a:r>
            <a:r>
              <a:rPr lang="zh-CN" altLang="en-US" sz="2000" dirty="0">
                <a:solidFill>
                  <a:srgbClr val="FF0000"/>
                </a:solidFill>
                <a:sym typeface="+mn-ea"/>
              </a:rPr>
              <a:t>失效之前查看商品还是存在的。</a:t>
            </a:r>
            <a:endParaRPr lang="zh-CN" altLang="en-US" sz="2000" dirty="0"/>
          </a:p>
          <a:p>
            <a:endParaRPr lang="zh-CN" altLang="en-US" sz="2000">
              <a:solidFill>
                <a:srgbClr val="FF0000"/>
              </a:solidFill>
            </a:endParaRPr>
          </a:p>
        </p:txBody>
      </p:sp>
      <p:cxnSp>
        <p:nvCxnSpPr>
          <p:cNvPr id="8" name="直接箭头连接符 7"/>
          <p:cNvCxnSpPr/>
          <p:nvPr/>
        </p:nvCxnSpPr>
        <p:spPr>
          <a:xfrm flipH="1">
            <a:off x="5974715" y="2736850"/>
            <a:ext cx="867410" cy="6172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6624955" y="4983480"/>
            <a:ext cx="649605" cy="165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2" action="ppaction://hlinkfile"/>
              </a:rPr>
              <a:t>spring-</a:t>
            </a:r>
            <a:r>
              <a:rPr kumimoji="1" lang="en-US" altLang="zh-CN" sz="2000" dirty="0">
                <a:hlinkClick r:id="rId2" action="ppaction://hlinkfile"/>
              </a:rPr>
              <a:t>cache</a:t>
            </a:r>
            <a:r>
              <a:rPr kumimoji="1" lang="zh-CN" altLang="en-US" sz="2000" dirty="0">
                <a:hlinkClick r:id="rId2" action="ppaction://hlinkfile"/>
              </a:rPr>
              <a:t>-demo</a:t>
            </a:r>
            <a:endParaRPr kumimoji="1" lang="zh-CN" altLang="en-US" sz="2000" dirty="0"/>
          </a:p>
        </p:txBody>
      </p: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sp>
        <p:nvSpPr>
          <p:cNvPr id="15" name="文本框 14"/>
          <p:cNvSpPr txBox="1"/>
          <p:nvPr/>
        </p:nvSpPr>
        <p:spPr>
          <a:xfrm>
            <a:off x="213995" y="1678305"/>
            <a:ext cx="9740900" cy="553085"/>
          </a:xfrm>
          <a:prstGeom prst="rect">
            <a:avLst/>
          </a:prstGeom>
          <a:noFill/>
        </p:spPr>
        <p:txBody>
          <a:bodyPr wrap="square" rtlCol="0">
            <a:spAutoFit/>
          </a:bodyPr>
          <a:lstStyle/>
          <a:p>
            <a:pPr>
              <a:lnSpc>
                <a:spcPct val="150000"/>
              </a:lnSpc>
            </a:pPr>
            <a:r>
              <a:rPr lang="en-US" altLang="zh-CN" sz="2000" dirty="0"/>
              <a:t>4</a:t>
            </a:r>
            <a:r>
              <a:rPr lang="zh-CN" altLang="en-US" sz="2000" dirty="0"/>
              <a:t>）增加</a:t>
            </a:r>
            <a:r>
              <a:rPr lang="en-US" altLang="zh-CN" sz="2000" dirty="0"/>
              <a:t>service</a:t>
            </a:r>
            <a:r>
              <a:rPr lang="zh-CN" altLang="en-US" sz="2000" dirty="0"/>
              <a:t>层，方便用来在方法上添加</a:t>
            </a:r>
            <a:r>
              <a:rPr lang="en-US" altLang="zh-CN" sz="2000" dirty="0"/>
              <a:t>cache</a:t>
            </a:r>
            <a:r>
              <a:rPr lang="zh-CN" altLang="en-US" sz="2000" dirty="0"/>
              <a:t>注解</a:t>
            </a:r>
            <a:endParaRPr lang="zh-CN" altLang="en-US" sz="2000" dirty="0"/>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4" name="图片 3"/>
          <p:cNvPicPr>
            <a:picLocks noChangeAspect="1"/>
          </p:cNvPicPr>
          <p:nvPr/>
        </p:nvPicPr>
        <p:blipFill>
          <a:blip r:embed="rId1"/>
          <a:stretch>
            <a:fillRect/>
          </a:stretch>
        </p:blipFill>
        <p:spPr>
          <a:xfrm>
            <a:off x="1641475" y="2607310"/>
            <a:ext cx="7328535" cy="3471545"/>
          </a:xfrm>
          <a:prstGeom prst="rect">
            <a:avLst/>
          </a:prstGeom>
        </p:spPr>
      </p:pic>
      <p:sp>
        <p:nvSpPr>
          <p:cNvPr id="5" name="文本框 4"/>
          <p:cNvSpPr txBox="1"/>
          <p:nvPr/>
        </p:nvSpPr>
        <p:spPr>
          <a:xfrm>
            <a:off x="6153150" y="4451350"/>
            <a:ext cx="5149215" cy="1938020"/>
          </a:xfrm>
          <a:prstGeom prst="rect">
            <a:avLst/>
          </a:prstGeom>
          <a:noFill/>
        </p:spPr>
        <p:txBody>
          <a:bodyPr wrap="square" rtlCol="0">
            <a:spAutoFit/>
          </a:bodyPr>
          <a:p>
            <a:pPr>
              <a:lnSpc>
                <a:spcPct val="150000"/>
              </a:lnSpc>
            </a:pPr>
            <a:r>
              <a:rPr lang="zh-CN" altLang="en-US" sz="2000">
                <a:solidFill>
                  <a:srgbClr val="FF0000"/>
                </a:solidFill>
              </a:rPr>
              <a:t>当更新该</a:t>
            </a:r>
            <a:r>
              <a:rPr lang="en-US" altLang="zh-CN" sz="2000">
                <a:solidFill>
                  <a:srgbClr val="FF0000"/>
                </a:solidFill>
              </a:rPr>
              <a:t>id</a:t>
            </a:r>
            <a:r>
              <a:rPr lang="zh-CN" altLang="en-US" sz="2000">
                <a:solidFill>
                  <a:srgbClr val="FF0000"/>
                </a:solidFill>
              </a:rPr>
              <a:t>的商品时，也更新对应的缓存，</a:t>
            </a:r>
            <a:r>
              <a:rPr lang="en-US" altLang="zh-CN" sz="2000" dirty="0">
                <a:solidFill>
                  <a:srgbClr val="FF0000"/>
                </a:solidFill>
                <a:sym typeface="+mn-ea"/>
              </a:rPr>
              <a:t>@</a:t>
            </a:r>
            <a:r>
              <a:rPr lang="en-US" altLang="zh-CN" sz="2000" dirty="0" err="1">
                <a:solidFill>
                  <a:srgbClr val="FF0000"/>
                </a:solidFill>
                <a:sym typeface="+mn-ea"/>
              </a:rPr>
              <a:t>CachePut</a:t>
            </a:r>
            <a:r>
              <a:rPr lang="zh-CN" altLang="en-US" sz="2000" dirty="0">
                <a:solidFill>
                  <a:srgbClr val="FF0000"/>
                </a:solidFill>
                <a:sym typeface="+mn-ea"/>
              </a:rPr>
              <a:t>注解更新缓存，</a:t>
            </a:r>
            <a:r>
              <a:rPr lang="zh-CN" altLang="en-US" sz="2000">
                <a:solidFill>
                  <a:srgbClr val="FF0000"/>
                </a:solidFill>
                <a:sym typeface="+mn-ea"/>
              </a:rPr>
              <a:t>当更新该</a:t>
            </a:r>
            <a:r>
              <a:rPr lang="en-US" altLang="zh-CN" sz="2000">
                <a:solidFill>
                  <a:srgbClr val="FF0000"/>
                </a:solidFill>
                <a:sym typeface="+mn-ea"/>
              </a:rPr>
              <a:t>id</a:t>
            </a:r>
            <a:r>
              <a:rPr lang="zh-CN" altLang="en-US" sz="2000">
                <a:solidFill>
                  <a:srgbClr val="FF0000"/>
                </a:solidFill>
                <a:sym typeface="+mn-ea"/>
              </a:rPr>
              <a:t>的商品时，也更新对应的缓存，</a:t>
            </a:r>
            <a:r>
              <a:rPr lang="zh-CN" altLang="en-US" sz="2000" dirty="0">
                <a:solidFill>
                  <a:srgbClr val="FF0000"/>
                </a:solidFill>
                <a:sym typeface="+mn-ea"/>
              </a:rPr>
              <a:t>否则在缓存</a:t>
            </a:r>
            <a:r>
              <a:rPr lang="en-US" altLang="zh-CN" sz="2000" dirty="0">
                <a:solidFill>
                  <a:srgbClr val="FF0000"/>
                </a:solidFill>
                <a:sym typeface="+mn-ea"/>
              </a:rPr>
              <a:t>key</a:t>
            </a:r>
            <a:r>
              <a:rPr lang="zh-CN" altLang="en-US" sz="2000" dirty="0">
                <a:solidFill>
                  <a:srgbClr val="FF0000"/>
                </a:solidFill>
                <a:sym typeface="+mn-ea"/>
              </a:rPr>
              <a:t>失效之前查看商品信息还是更新之前的。</a:t>
            </a:r>
            <a:endParaRPr lang="zh-CN" altLang="en-US" sz="2000" dirty="0">
              <a:solidFill>
                <a:srgbClr val="FF0000"/>
              </a:solidFill>
              <a:sym typeface="+mn-ea"/>
            </a:endParaRPr>
          </a:p>
        </p:txBody>
      </p:sp>
      <p:sp>
        <p:nvSpPr>
          <p:cNvPr id="6" name="文本框 5"/>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2" action="ppaction://hlinkfile"/>
              </a:rPr>
              <a:t>spring-</a:t>
            </a:r>
            <a:r>
              <a:rPr kumimoji="1" lang="en-US" altLang="zh-CN" sz="2000" dirty="0">
                <a:hlinkClick r:id="rId2" action="ppaction://hlinkfile"/>
              </a:rPr>
              <a:t>cache</a:t>
            </a:r>
            <a:r>
              <a:rPr kumimoji="1" lang="zh-CN" altLang="en-US" sz="2000" dirty="0">
                <a:hlinkClick r:id="rId2" action="ppaction://hlinkfile"/>
              </a:rPr>
              <a:t>-demo</a:t>
            </a:r>
            <a:endParaRPr kumimoji="1" lang="zh-CN" altLang="en-US" sz="2000" dirty="0"/>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52197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p:txBody>
      </p:sp>
      <p:sp>
        <p:nvSpPr>
          <p:cNvPr id="15" name="文本框 14"/>
          <p:cNvSpPr txBox="1"/>
          <p:nvPr/>
        </p:nvSpPr>
        <p:spPr>
          <a:xfrm>
            <a:off x="213995" y="1678305"/>
            <a:ext cx="9970770" cy="553085"/>
          </a:xfrm>
          <a:prstGeom prst="rect">
            <a:avLst/>
          </a:prstGeom>
          <a:noFill/>
        </p:spPr>
        <p:txBody>
          <a:bodyPr wrap="square" rtlCol="0">
            <a:spAutoFit/>
          </a:bodyPr>
          <a:lstStyle/>
          <a:p>
            <a:pPr>
              <a:lnSpc>
                <a:spcPct val="150000"/>
              </a:lnSpc>
            </a:pPr>
            <a:r>
              <a:rPr lang="en-US" altLang="zh-CN" sz="2000" dirty="0"/>
              <a:t>4</a:t>
            </a:r>
            <a:r>
              <a:rPr lang="zh-CN" altLang="en-US" sz="2000" dirty="0"/>
              <a:t>）增加</a:t>
            </a:r>
            <a:r>
              <a:rPr lang="en-US" altLang="zh-CN" sz="2000" dirty="0"/>
              <a:t>service</a:t>
            </a:r>
            <a:r>
              <a:rPr lang="zh-CN" altLang="en-US" sz="2000" dirty="0"/>
              <a:t>层，方便用来在方法上添加</a:t>
            </a:r>
            <a:r>
              <a:rPr lang="en-US" altLang="zh-CN" sz="2000" dirty="0"/>
              <a:t>cache</a:t>
            </a:r>
            <a:r>
              <a:rPr lang="zh-CN" altLang="en-US" sz="2000" dirty="0"/>
              <a:t>注解</a:t>
            </a:r>
            <a:endParaRPr lang="zh-CN" altLang="en-US" sz="2000" dirty="0"/>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4" name="图片 3"/>
          <p:cNvPicPr>
            <a:picLocks noChangeAspect="1"/>
          </p:cNvPicPr>
          <p:nvPr/>
        </p:nvPicPr>
        <p:blipFill>
          <a:blip r:embed="rId1"/>
          <a:stretch>
            <a:fillRect/>
          </a:stretch>
        </p:blipFill>
        <p:spPr>
          <a:xfrm>
            <a:off x="1176655" y="2307590"/>
            <a:ext cx="9407525" cy="4373245"/>
          </a:xfrm>
          <a:prstGeom prst="rect">
            <a:avLst/>
          </a:prstGeom>
        </p:spPr>
      </p:pic>
      <p:sp>
        <p:nvSpPr>
          <p:cNvPr id="5" name="文本框 4"/>
          <p:cNvSpPr txBox="1"/>
          <p:nvPr/>
        </p:nvSpPr>
        <p:spPr>
          <a:xfrm>
            <a:off x="6804660" y="1245870"/>
            <a:ext cx="4893945" cy="922020"/>
          </a:xfrm>
          <a:prstGeom prst="rect">
            <a:avLst/>
          </a:prstGeom>
          <a:noFill/>
        </p:spPr>
        <p:txBody>
          <a:bodyPr wrap="square" rtlCol="0" anchor="t">
            <a:spAutoFit/>
          </a:bodyPr>
          <a:p>
            <a:pPr>
              <a:lnSpc>
                <a:spcPct val="150000"/>
              </a:lnSpc>
            </a:pPr>
            <a:r>
              <a:rPr lang="zh-CN" altLang="en-US" dirty="0">
                <a:solidFill>
                  <a:srgbClr val="FF0000"/>
                </a:solidFill>
                <a:sym typeface="+mn-ea"/>
              </a:rPr>
              <a:t>根据商品名称模糊查找商品及评论，把搜索结果放置到缓存中，方便后续重复使用。</a:t>
            </a:r>
            <a:endParaRPr lang="zh-CN" altLang="en-US" dirty="0">
              <a:solidFill>
                <a:srgbClr val="FF0000"/>
              </a:solidFill>
              <a:sym typeface="+mn-ea"/>
            </a:endParaRPr>
          </a:p>
        </p:txBody>
      </p:sp>
      <p:cxnSp>
        <p:nvCxnSpPr>
          <p:cNvPr id="6" name="直接箭头连接符 5"/>
          <p:cNvCxnSpPr/>
          <p:nvPr/>
        </p:nvCxnSpPr>
        <p:spPr>
          <a:xfrm flipH="1">
            <a:off x="7555230" y="2841625"/>
            <a:ext cx="344170" cy="306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058660" y="2473325"/>
            <a:ext cx="4729480" cy="368300"/>
          </a:xfrm>
          <a:prstGeom prst="rect">
            <a:avLst/>
          </a:prstGeom>
          <a:noFill/>
        </p:spPr>
        <p:txBody>
          <a:bodyPr wrap="none" rtlCol="0">
            <a:spAutoFit/>
          </a:bodyPr>
          <a:p>
            <a:r>
              <a:rPr lang="zh-CN" altLang="en-US"/>
              <a:t>只是为了演示</a:t>
            </a:r>
            <a:r>
              <a:rPr lang="en-US" altLang="zh-CN"/>
              <a:t>unless</a:t>
            </a:r>
            <a:r>
              <a:rPr lang="zh-CN" altLang="en-US"/>
              <a:t>的用法，无实际业务意义</a:t>
            </a:r>
            <a:endParaRPr lang="zh-CN" altLang="en-US"/>
          </a:p>
        </p:txBody>
      </p:sp>
      <p:sp>
        <p:nvSpPr>
          <p:cNvPr id="8" name="文本框 7"/>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2" action="ppaction://hlinkfile"/>
              </a:rPr>
              <a:t>spring-</a:t>
            </a:r>
            <a:r>
              <a:rPr kumimoji="1" lang="en-US" altLang="zh-CN" sz="2000" dirty="0">
                <a:hlinkClick r:id="rId2" action="ppaction://hlinkfile"/>
              </a:rPr>
              <a:t>cache</a:t>
            </a:r>
            <a:r>
              <a:rPr kumimoji="1" lang="zh-CN" altLang="en-US" sz="2000" dirty="0">
                <a:hlinkClick r:id="rId2" action="ppaction://hlinkfile"/>
              </a:rPr>
              <a:t>-demo</a:t>
            </a:r>
            <a:endParaRPr kumimoji="1" lang="zh-CN" altLang="en-US" sz="2000" dirty="0"/>
          </a:p>
        </p:txBody>
      </p:sp>
    </p:spTree>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6457950" cy="82994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4" name="文本框 3"/>
          <p:cNvSpPr txBox="1"/>
          <p:nvPr/>
        </p:nvSpPr>
        <p:spPr>
          <a:xfrm>
            <a:off x="142875" y="1516380"/>
            <a:ext cx="4424045" cy="922020"/>
          </a:xfrm>
          <a:prstGeom prst="rect">
            <a:avLst/>
          </a:prstGeom>
          <a:noFill/>
        </p:spPr>
        <p:txBody>
          <a:bodyPr wrap="square" rtlCol="0" anchor="t">
            <a:spAutoFit/>
          </a:bodyPr>
          <a:p>
            <a:pPr>
              <a:lnSpc>
                <a:spcPct val="150000"/>
              </a:lnSpc>
            </a:pPr>
            <a:r>
              <a:rPr lang="zh-CN" altLang="en-US" dirty="0">
                <a:solidFill>
                  <a:schemeClr val="tx1">
                    <a:lumMod val="85000"/>
                    <a:lumOff val="15000"/>
                  </a:schemeClr>
                </a:solidFill>
                <a:latin typeface="+mn-ea"/>
                <a:ea typeface="+mn-ea"/>
                <a:sym typeface="+mn-ea"/>
              </a:rPr>
              <a:t>调用findByNameWithComments接口搜索“西瓜“</a:t>
            </a:r>
            <a:endParaRPr lang="zh-CN" altLang="en-US"/>
          </a:p>
        </p:txBody>
      </p:sp>
      <p:pic>
        <p:nvPicPr>
          <p:cNvPr id="5" name="图片 4"/>
          <p:cNvPicPr>
            <a:picLocks noChangeAspect="1"/>
          </p:cNvPicPr>
          <p:nvPr/>
        </p:nvPicPr>
        <p:blipFill>
          <a:blip r:embed="rId1"/>
          <a:stretch>
            <a:fillRect/>
          </a:stretch>
        </p:blipFill>
        <p:spPr>
          <a:xfrm>
            <a:off x="4715510" y="1200150"/>
            <a:ext cx="6205220" cy="5582285"/>
          </a:xfrm>
          <a:prstGeom prst="rect">
            <a:avLst/>
          </a:prstGeom>
        </p:spPr>
      </p:pic>
    </p:spTree>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55399" y="465560"/>
            <a:ext cx="11444288" cy="82994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3" name="图片 2"/>
          <p:cNvPicPr>
            <a:picLocks noChangeAspect="1"/>
          </p:cNvPicPr>
          <p:nvPr/>
        </p:nvPicPr>
        <p:blipFill>
          <a:blip r:embed="rId1"/>
          <a:stretch>
            <a:fillRect/>
          </a:stretch>
        </p:blipFill>
        <p:spPr>
          <a:xfrm>
            <a:off x="314722" y="2797067"/>
            <a:ext cx="11562556" cy="3770399"/>
          </a:xfrm>
          <a:prstGeom prst="rect">
            <a:avLst/>
          </a:prstGeom>
        </p:spPr>
      </p:pic>
      <p:sp>
        <p:nvSpPr>
          <p:cNvPr id="2" name="文本框 1"/>
          <p:cNvSpPr txBox="1"/>
          <p:nvPr/>
        </p:nvSpPr>
        <p:spPr>
          <a:xfrm>
            <a:off x="450850" y="1203325"/>
            <a:ext cx="11452225" cy="1783715"/>
          </a:xfrm>
          <a:prstGeom prst="rect">
            <a:avLst/>
          </a:prstGeom>
          <a:noFill/>
        </p:spPr>
        <p:txBody>
          <a:bodyPr wrap="square" rtlCol="0">
            <a:spAutoFit/>
          </a:bodyPr>
          <a:lstStyle/>
          <a:p>
            <a:pPr algn="l">
              <a:lnSpc>
                <a:spcPct val="150000"/>
              </a:lnSpc>
            </a:pPr>
            <a:endParaRPr lang="zh-CN" altLang="en-US" sz="2000" dirty="0">
              <a:solidFill>
                <a:schemeClr val="tx1">
                  <a:lumMod val="85000"/>
                  <a:lumOff val="15000"/>
                </a:schemeClr>
              </a:solidFill>
              <a:latin typeface="+mn-ea"/>
              <a:ea typeface="+mn-ea"/>
              <a:sym typeface="+mn-ea"/>
            </a:endParaRPr>
          </a:p>
          <a:p>
            <a:pPr algn="l">
              <a:lnSpc>
                <a:spcPct val="150000"/>
              </a:lnSpc>
            </a:pPr>
            <a:r>
              <a:rPr lang="zh-CN" altLang="en-US" sz="2000" dirty="0">
                <a:solidFill>
                  <a:schemeClr val="tx1">
                    <a:lumMod val="85000"/>
                    <a:lumOff val="15000"/>
                  </a:schemeClr>
                </a:solidFill>
                <a:latin typeface="+mn-ea"/>
                <a:ea typeface="+mn-ea"/>
                <a:sym typeface="+mn-ea"/>
              </a:rPr>
              <a:t>可以看到在</a:t>
            </a:r>
            <a:r>
              <a:rPr lang="en-US" altLang="zh-CN" sz="2000" dirty="0" err="1">
                <a:solidFill>
                  <a:schemeClr val="tx1">
                    <a:lumMod val="85000"/>
                    <a:lumOff val="15000"/>
                  </a:schemeClr>
                </a:solidFill>
                <a:latin typeface="+mn-ea"/>
                <a:ea typeface="+mn-ea"/>
                <a:sym typeface="+mn-ea"/>
              </a:rPr>
              <a:t>redis</a:t>
            </a:r>
            <a:r>
              <a:rPr lang="zh-CN" altLang="en-US" sz="2000" dirty="0">
                <a:solidFill>
                  <a:schemeClr val="tx1">
                    <a:lumMod val="85000"/>
                    <a:lumOff val="15000"/>
                  </a:schemeClr>
                </a:solidFill>
                <a:latin typeface="+mn-ea"/>
                <a:ea typeface="+mn-ea"/>
                <a:sym typeface="+mn-ea"/>
              </a:rPr>
              <a:t>中已经缓存了</a:t>
            </a:r>
            <a:r>
              <a:rPr lang="en-US" altLang="zh-CN" sz="2000" dirty="0">
                <a:solidFill>
                  <a:schemeClr val="tx1">
                    <a:lumMod val="85000"/>
                    <a:lumOff val="15000"/>
                  </a:schemeClr>
                </a:solidFill>
                <a:latin typeface="+mn-ea"/>
                <a:ea typeface="+mn-ea"/>
                <a:sym typeface="+mn-ea"/>
              </a:rPr>
              <a:t>key</a:t>
            </a:r>
            <a:r>
              <a:rPr lang="zh-CN" altLang="en-US" sz="2000" dirty="0">
                <a:solidFill>
                  <a:schemeClr val="tx1">
                    <a:lumMod val="85000"/>
                    <a:lumOff val="15000"/>
                  </a:schemeClr>
                </a:solidFill>
                <a:latin typeface="+mn-ea"/>
                <a:ea typeface="+mn-ea"/>
                <a:sym typeface="+mn-ea"/>
              </a:rPr>
              <a:t>为“</a:t>
            </a:r>
            <a:r>
              <a:rPr lang="en-US" altLang="zh-CN" sz="2000" dirty="0" err="1">
                <a:solidFill>
                  <a:schemeClr val="tx1">
                    <a:lumMod val="85000"/>
                    <a:lumOff val="15000"/>
                  </a:schemeClr>
                </a:solidFill>
                <a:latin typeface="+mn-ea"/>
                <a:ea typeface="+mn-ea"/>
                <a:sym typeface="+mn-ea"/>
              </a:rPr>
              <a:t>productsWithComments</a:t>
            </a:r>
            <a:r>
              <a:rPr lang="en-US" altLang="zh-CN" sz="2000" dirty="0">
                <a:solidFill>
                  <a:schemeClr val="tx1">
                    <a:lumMod val="85000"/>
                    <a:lumOff val="15000"/>
                  </a:schemeClr>
                </a:solidFill>
                <a:latin typeface="+mn-ea"/>
                <a:ea typeface="+mn-ea"/>
                <a:sym typeface="+mn-ea"/>
              </a:rPr>
              <a:t>::</a:t>
            </a:r>
            <a:r>
              <a:rPr lang="zh-CN" altLang="en-US" sz="2000" dirty="0">
                <a:solidFill>
                  <a:schemeClr val="tx1">
                    <a:lumMod val="85000"/>
                    <a:lumOff val="15000"/>
                  </a:schemeClr>
                </a:solidFill>
                <a:latin typeface="+mn-ea"/>
                <a:ea typeface="+mn-ea"/>
                <a:sym typeface="+mn-ea"/>
              </a:rPr>
              <a:t>西瓜”的搜索结果，</a:t>
            </a:r>
            <a:r>
              <a:rPr lang="en-US" altLang="zh-CN" sz="2000" dirty="0">
                <a:solidFill>
                  <a:schemeClr val="tx1">
                    <a:lumMod val="85000"/>
                    <a:lumOff val="15000"/>
                  </a:schemeClr>
                </a:solidFill>
                <a:latin typeface="+mn-ea"/>
                <a:ea typeface="+mn-ea"/>
                <a:sym typeface="+mn-ea"/>
              </a:rPr>
              <a:t>TTL</a:t>
            </a:r>
            <a:r>
              <a:rPr lang="zh-CN" altLang="en-US" sz="2000" dirty="0">
                <a:solidFill>
                  <a:schemeClr val="tx1">
                    <a:lumMod val="85000"/>
                    <a:lumOff val="15000"/>
                  </a:schemeClr>
                </a:solidFill>
                <a:latin typeface="+mn-ea"/>
                <a:ea typeface="+mn-ea"/>
                <a:sym typeface="+mn-ea"/>
              </a:rPr>
              <a:t>为剩余生存时间，当前在配置文件中设置的有效时间为</a:t>
            </a:r>
            <a:r>
              <a:rPr lang="en-US" altLang="zh-CN" sz="2000" dirty="0">
                <a:solidFill>
                  <a:schemeClr val="tx1">
                    <a:lumMod val="85000"/>
                    <a:lumOff val="15000"/>
                  </a:schemeClr>
                </a:solidFill>
                <a:latin typeface="+mn-ea"/>
                <a:ea typeface="+mn-ea"/>
                <a:sym typeface="+mn-ea"/>
              </a:rPr>
              <a:t>120</a:t>
            </a:r>
            <a:r>
              <a:rPr lang="zh-CN" altLang="en-US" sz="2000" dirty="0">
                <a:solidFill>
                  <a:schemeClr val="tx1">
                    <a:lumMod val="85000"/>
                    <a:lumOff val="15000"/>
                  </a:schemeClr>
                </a:solidFill>
                <a:latin typeface="+mn-ea"/>
                <a:ea typeface="+mn-ea"/>
                <a:sym typeface="+mn-ea"/>
              </a:rPr>
              <a:t>秒</a:t>
            </a:r>
            <a:endParaRPr lang="zh-CN" altLang="en-US" sz="2000" dirty="0">
              <a:solidFill>
                <a:schemeClr val="tx1">
                  <a:lumMod val="85000"/>
                  <a:lumOff val="15000"/>
                </a:schemeClr>
              </a:solidFill>
              <a:latin typeface="+mn-ea"/>
              <a:ea typeface="+mn-ea"/>
            </a:endParaRPr>
          </a:p>
          <a:p>
            <a:pPr algn="l"/>
            <a:endParaRPr kumimoji="1" lang="zh-CN" altLang="en-US" sz="2000" dirty="0"/>
          </a:p>
        </p:txBody>
      </p:sp>
      <p:sp>
        <p:nvSpPr>
          <p:cNvPr id="4" name="文本框 3"/>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2" action="ppaction://hlinkfile"/>
              </a:rPr>
              <a:t>spring-</a:t>
            </a:r>
            <a:r>
              <a:rPr kumimoji="1" lang="en-US" altLang="zh-CN" sz="2000" dirty="0">
                <a:hlinkClick r:id="rId2" action="ppaction://hlinkfile"/>
              </a:rPr>
              <a:t>cache</a:t>
            </a:r>
            <a:r>
              <a:rPr kumimoji="1" lang="zh-CN" altLang="en-US" sz="2000" dirty="0">
                <a:hlinkClick r:id="rId2" action="ppaction://hlinkfile"/>
              </a:rPr>
              <a:t>-demo</a:t>
            </a:r>
            <a:endParaRPr kumimoji="1" lang="zh-CN" altLang="en-US" sz="2000" dirty="0"/>
          </a:p>
        </p:txBody>
      </p:sp>
    </p:spTree>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184531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5" name="图片 4"/>
          <p:cNvPicPr>
            <a:picLocks noChangeAspect="1"/>
          </p:cNvPicPr>
          <p:nvPr/>
        </p:nvPicPr>
        <p:blipFill>
          <a:blip r:embed="rId1"/>
          <a:stretch>
            <a:fillRect/>
          </a:stretch>
        </p:blipFill>
        <p:spPr>
          <a:xfrm>
            <a:off x="2729865" y="1697355"/>
            <a:ext cx="9131935" cy="5062220"/>
          </a:xfrm>
          <a:prstGeom prst="rect">
            <a:avLst/>
          </a:prstGeom>
        </p:spPr>
      </p:pic>
      <p:sp>
        <p:nvSpPr>
          <p:cNvPr id="6" name="文本框 5"/>
          <p:cNvSpPr txBox="1"/>
          <p:nvPr/>
        </p:nvSpPr>
        <p:spPr>
          <a:xfrm>
            <a:off x="142875" y="1957388"/>
            <a:ext cx="2401029" cy="3415030"/>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zh-CN" altLang="en-US" dirty="0">
                <a:solidFill>
                  <a:schemeClr val="tx1">
                    <a:lumMod val="85000"/>
                    <a:lumOff val="15000"/>
                  </a:schemeClr>
                </a:solidFill>
                <a:latin typeface="+mn-ea"/>
              </a:rPr>
              <a:t>缓存性能测试：</a:t>
            </a:r>
            <a:endParaRPr lang="en-US" altLang="zh-CN" dirty="0">
              <a:solidFill>
                <a:schemeClr val="tx1">
                  <a:lumMod val="85000"/>
                  <a:lumOff val="15000"/>
                </a:schemeClr>
              </a:solidFill>
              <a:latin typeface="+mn-ea"/>
            </a:endParaRPr>
          </a:p>
          <a:p>
            <a:pPr eaLnBrk="1" fontAlgn="auto" hangingPunct="1">
              <a:lnSpc>
                <a:spcPct val="150000"/>
              </a:lnSpc>
              <a:spcBef>
                <a:spcPts val="0"/>
              </a:spcBef>
              <a:spcAft>
                <a:spcPts val="0"/>
              </a:spcAft>
              <a:defRPr/>
            </a:pPr>
            <a:r>
              <a:rPr lang="zh-CN" altLang="en-US" dirty="0">
                <a:solidFill>
                  <a:schemeClr val="tx1">
                    <a:lumMod val="85000"/>
                    <a:lumOff val="15000"/>
                  </a:schemeClr>
                </a:solidFill>
                <a:latin typeface="+mn-ea"/>
              </a:rPr>
              <a:t>使用压力测试工具</a:t>
            </a:r>
            <a:endParaRPr lang="en-US" altLang="zh-CN" dirty="0">
              <a:solidFill>
                <a:schemeClr val="tx1">
                  <a:lumMod val="85000"/>
                  <a:lumOff val="15000"/>
                </a:schemeClr>
              </a:solidFill>
              <a:latin typeface="+mn-ea"/>
            </a:endParaRPr>
          </a:p>
          <a:p>
            <a:r>
              <a:rPr lang="en-US" altLang="zh-CN" dirty="0" err="1"/>
              <a:t>Jmeter</a:t>
            </a:r>
            <a:endParaRPr lang="en-US" altLang="zh-CN" dirty="0"/>
          </a:p>
          <a:p>
            <a:endParaRPr lang="en-US" altLang="zh-CN" dirty="0"/>
          </a:p>
          <a:p>
            <a:r>
              <a:rPr lang="en-US" altLang="zh-CN" dirty="0">
                <a:solidFill>
                  <a:srgbClr val="FF0000"/>
                </a:solidFill>
              </a:rPr>
              <a:t>1. </a:t>
            </a:r>
            <a:r>
              <a:rPr lang="zh-CN" altLang="en-US" dirty="0">
                <a:solidFill>
                  <a:srgbClr val="FF0000"/>
                </a:solidFill>
              </a:rPr>
              <a:t>创建</a:t>
            </a:r>
            <a:r>
              <a:rPr lang="en-US" altLang="zh-CN" dirty="0">
                <a:solidFill>
                  <a:srgbClr val="FF0000"/>
                </a:solidFill>
              </a:rPr>
              <a:t>Thread Group</a:t>
            </a:r>
            <a:endParaRPr lang="en-US" altLang="zh-CN" dirty="0"/>
          </a:p>
          <a:p>
            <a:pPr>
              <a:lnSpc>
                <a:spcPct val="150000"/>
              </a:lnSpc>
            </a:pPr>
            <a:r>
              <a:rPr lang="en-US" altLang="zh-CN" dirty="0"/>
              <a:t>100</a:t>
            </a:r>
            <a:r>
              <a:rPr lang="zh-CN" altLang="en-US" dirty="0"/>
              <a:t>个线程模拟</a:t>
            </a:r>
            <a:r>
              <a:rPr lang="en-US" altLang="zh-CN" dirty="0"/>
              <a:t>100</a:t>
            </a:r>
            <a:r>
              <a:rPr lang="zh-CN" altLang="en-US" dirty="0"/>
              <a:t>个用户</a:t>
            </a:r>
            <a:endParaRPr lang="en-US" altLang="zh-CN" dirty="0"/>
          </a:p>
          <a:p>
            <a:pPr>
              <a:lnSpc>
                <a:spcPct val="150000"/>
              </a:lnSpc>
            </a:pPr>
            <a:r>
              <a:rPr lang="zh-CN" altLang="en-US" dirty="0"/>
              <a:t>每个用户发送</a:t>
            </a:r>
            <a:r>
              <a:rPr lang="en-US" altLang="zh-CN" dirty="0"/>
              <a:t>100</a:t>
            </a:r>
            <a:r>
              <a:rPr lang="zh-CN" altLang="en-US" dirty="0"/>
              <a:t>次请求</a:t>
            </a:r>
            <a:endParaRPr lang="zh-CN" altLang="en-US" dirty="0"/>
          </a:p>
        </p:txBody>
      </p:sp>
      <p:sp>
        <p:nvSpPr>
          <p:cNvPr id="3" name="文本框 2"/>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2" action="ppaction://hlinkfile"/>
              </a:rPr>
              <a:t>spring-</a:t>
            </a:r>
            <a:r>
              <a:rPr kumimoji="1" lang="en-US" altLang="zh-CN" sz="2000" dirty="0">
                <a:hlinkClick r:id="rId2" action="ppaction://hlinkfile"/>
              </a:rPr>
              <a:t>cache</a:t>
            </a:r>
            <a:r>
              <a:rPr kumimoji="1" lang="zh-CN" altLang="en-US" sz="2000" dirty="0">
                <a:hlinkClick r:id="rId2" action="ppaction://hlinkfile"/>
              </a:rPr>
              <a:t>-demo</a:t>
            </a:r>
            <a:endParaRPr kumimoji="1" lang="zh-CN" altLang="en-US" sz="2000" dirty="0"/>
          </a:p>
        </p:txBody>
      </p:sp>
    </p:spTree>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184531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6" name="文本框 5"/>
          <p:cNvSpPr txBox="1"/>
          <p:nvPr/>
        </p:nvSpPr>
        <p:spPr>
          <a:xfrm>
            <a:off x="142875" y="1957388"/>
            <a:ext cx="2401029" cy="3553460"/>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zh-CN" altLang="en-US" dirty="0">
                <a:solidFill>
                  <a:schemeClr val="tx1">
                    <a:lumMod val="85000"/>
                    <a:lumOff val="15000"/>
                  </a:schemeClr>
                </a:solidFill>
                <a:latin typeface="+mn-ea"/>
              </a:rPr>
              <a:t>缓存性能测试：</a:t>
            </a:r>
            <a:endParaRPr lang="en-US" altLang="zh-CN" dirty="0">
              <a:solidFill>
                <a:schemeClr val="tx1">
                  <a:lumMod val="85000"/>
                  <a:lumOff val="15000"/>
                </a:schemeClr>
              </a:solidFill>
              <a:latin typeface="+mn-ea"/>
            </a:endParaRPr>
          </a:p>
          <a:p>
            <a:pPr eaLnBrk="1" fontAlgn="auto" hangingPunct="1">
              <a:lnSpc>
                <a:spcPct val="150000"/>
              </a:lnSpc>
              <a:spcBef>
                <a:spcPts val="0"/>
              </a:spcBef>
              <a:spcAft>
                <a:spcPts val="0"/>
              </a:spcAft>
              <a:defRPr/>
            </a:pPr>
            <a:r>
              <a:rPr lang="zh-CN" altLang="en-US" dirty="0">
                <a:solidFill>
                  <a:schemeClr val="tx1">
                    <a:lumMod val="85000"/>
                    <a:lumOff val="15000"/>
                  </a:schemeClr>
                </a:solidFill>
                <a:latin typeface="+mn-ea"/>
              </a:rPr>
              <a:t>使用压力测试工具</a:t>
            </a:r>
            <a:endParaRPr lang="en-US" altLang="zh-CN" dirty="0">
              <a:solidFill>
                <a:schemeClr val="tx1">
                  <a:lumMod val="85000"/>
                  <a:lumOff val="15000"/>
                </a:schemeClr>
              </a:solidFill>
              <a:latin typeface="+mn-ea"/>
            </a:endParaRPr>
          </a:p>
          <a:p>
            <a:r>
              <a:rPr lang="en-US" altLang="zh-CN" dirty="0" err="1"/>
              <a:t>Jmeter</a:t>
            </a:r>
            <a:endParaRPr lang="en-US" altLang="zh-CN" dirty="0"/>
          </a:p>
          <a:p>
            <a:endParaRPr lang="en-US" altLang="zh-CN" dirty="0"/>
          </a:p>
          <a:p>
            <a:pPr>
              <a:lnSpc>
                <a:spcPct val="150000"/>
              </a:lnSpc>
            </a:pPr>
            <a:r>
              <a:rPr lang="en-US" altLang="zh-CN" dirty="0">
                <a:solidFill>
                  <a:srgbClr val="FF0000"/>
                </a:solidFill>
              </a:rPr>
              <a:t>2. </a:t>
            </a:r>
            <a:r>
              <a:rPr lang="zh-CN" altLang="en-US" dirty="0">
                <a:solidFill>
                  <a:srgbClr val="FF0000"/>
                </a:solidFill>
              </a:rPr>
              <a:t>向</a:t>
            </a:r>
            <a:r>
              <a:rPr lang="en-US" altLang="zh-CN" dirty="0">
                <a:solidFill>
                  <a:srgbClr val="FF0000"/>
                </a:solidFill>
              </a:rPr>
              <a:t>Thread Group</a:t>
            </a:r>
            <a:r>
              <a:rPr lang="zh-CN" altLang="en-US" dirty="0">
                <a:solidFill>
                  <a:srgbClr val="FF0000"/>
                </a:solidFill>
              </a:rPr>
              <a:t>中添加一个“</a:t>
            </a:r>
            <a:r>
              <a:rPr lang="en-US" altLang="zh-CN" dirty="0">
                <a:solidFill>
                  <a:srgbClr val="FF0000"/>
                </a:solidFill>
              </a:rPr>
              <a:t>sampler/HTTP Request</a:t>
            </a:r>
            <a:r>
              <a:rPr lang="zh-CN" altLang="en-US" dirty="0">
                <a:solidFill>
                  <a:srgbClr val="FF0000"/>
                </a:solidFill>
              </a:rPr>
              <a:t>”</a:t>
            </a:r>
            <a:endParaRPr lang="zh-CN" altLang="en-US" dirty="0"/>
          </a:p>
          <a:p>
            <a:pPr>
              <a:lnSpc>
                <a:spcPct val="150000"/>
              </a:lnSpc>
            </a:pPr>
            <a:r>
              <a:rPr lang="zh-CN" altLang="en-US" dirty="0"/>
              <a:t>设置请求参数</a:t>
            </a:r>
            <a:endParaRPr lang="zh-CN" altLang="en-US" dirty="0"/>
          </a:p>
        </p:txBody>
      </p:sp>
      <p:pic>
        <p:nvPicPr>
          <p:cNvPr id="2" name="图片 1"/>
          <p:cNvPicPr>
            <a:picLocks noChangeAspect="1"/>
          </p:cNvPicPr>
          <p:nvPr/>
        </p:nvPicPr>
        <p:blipFill>
          <a:blip r:embed="rId1"/>
          <a:stretch>
            <a:fillRect/>
          </a:stretch>
        </p:blipFill>
        <p:spPr>
          <a:xfrm>
            <a:off x="2748453" y="1742123"/>
            <a:ext cx="8732036" cy="4909771"/>
          </a:xfrm>
          <a:prstGeom prst="rect">
            <a:avLst/>
          </a:prstGeom>
        </p:spPr>
      </p:pic>
      <p:sp>
        <p:nvSpPr>
          <p:cNvPr id="4" name="文本框 3"/>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2" action="ppaction://hlinkfile"/>
              </a:rPr>
              <a:t>spring-</a:t>
            </a:r>
            <a:r>
              <a:rPr kumimoji="1" lang="en-US" altLang="zh-CN" sz="2000" dirty="0">
                <a:hlinkClick r:id="rId2" action="ppaction://hlinkfile"/>
              </a:rPr>
              <a:t>cache</a:t>
            </a:r>
            <a:r>
              <a:rPr kumimoji="1" lang="zh-CN" altLang="en-US" sz="2000" dirty="0">
                <a:hlinkClick r:id="rId2" action="ppaction://hlinkfile"/>
              </a:rPr>
              <a:t>-demo</a:t>
            </a:r>
            <a:endParaRPr kumimoji="1" lang="zh-CN" altLang="en-US" sz="2000"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5.1  </a:t>
            </a:r>
            <a:r>
              <a:rPr lang="en-US" altLang="zh-CN" sz="2800" dirty="0">
                <a:latin typeface="宋体" panose="02010600030101010101" pitchFamily="2" charset="-122"/>
                <a:ea typeface="宋体" panose="02010600030101010101" pitchFamily="2" charset="-122"/>
              </a:rPr>
              <a:t>Web</a:t>
            </a:r>
            <a:r>
              <a:rPr lang="zh-CN" altLang="en-US" sz="2800" dirty="0">
                <a:latin typeface="宋体" panose="02010600030101010101" pitchFamily="2" charset="-122"/>
                <a:ea typeface="宋体" panose="02010600030101010101" pitchFamily="2" charset="-122"/>
              </a:rPr>
              <a:t>缓存技术概述</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90204" pitchFamily="34" charset="0"/>
              </a:defRPr>
            </a:lvl2pPr>
            <a:lvl3pPr marL="1143000" indent="-228600">
              <a:spcBef>
                <a:spcPct val="20000"/>
              </a:spcBef>
              <a:buClr>
                <a:schemeClr val="tx1"/>
              </a:buClr>
              <a:buChar char="•"/>
              <a:defRPr sz="2400">
                <a:solidFill>
                  <a:schemeClr val="tx1"/>
                </a:solidFill>
                <a:latin typeface="Arial" panose="020B0604020202090204" pitchFamily="34" charset="0"/>
              </a:defRPr>
            </a:lvl3pPr>
            <a:lvl4pPr marL="1600200" indent="-228600">
              <a:spcBef>
                <a:spcPct val="20000"/>
              </a:spcBef>
              <a:buChar char="–"/>
              <a:defRPr sz="2000">
                <a:solidFill>
                  <a:schemeClr val="tx1"/>
                </a:solidFill>
                <a:latin typeface="Arial" panose="020B0604020202090204" pitchFamily="34" charset="0"/>
              </a:defRPr>
            </a:lvl4pPr>
            <a:lvl5pPr marL="2057400" indent="-228600">
              <a:spcBef>
                <a:spcPct val="20000"/>
              </a:spcBef>
              <a:buChar char="»"/>
              <a:defRPr sz="2000">
                <a:solidFill>
                  <a:schemeClr val="tx1"/>
                </a:solidFill>
                <a:latin typeface="Arial" panose="020B060402020209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anose="02010600030101010101" pitchFamily="2" charset="-122"/>
              <a:ea typeface="宋体" panose="02010600030101010101" pitchFamily="2" charset="-122"/>
            </a:endParaRPr>
          </a:p>
        </p:txBody>
      </p:sp>
      <p:sp>
        <p:nvSpPr>
          <p:cNvPr id="2" name="矩形 1"/>
          <p:cNvSpPr/>
          <p:nvPr/>
        </p:nvSpPr>
        <p:spPr>
          <a:xfrm>
            <a:off x="0" y="1177646"/>
            <a:ext cx="11615738" cy="4502707"/>
          </a:xfrm>
          <a:prstGeom prst="rect">
            <a:avLst/>
          </a:prstGeom>
        </p:spPr>
        <p:txBody>
          <a:bodyPr wrap="square">
            <a:spAutoFit/>
          </a:bodyPr>
          <a:lstStyle/>
          <a:p>
            <a:pPr lvl="1">
              <a:lnSpc>
                <a:spcPct val="200000"/>
              </a:lnSpc>
            </a:pPr>
            <a:r>
              <a:rPr lang="en-US" altLang="zh-CN" sz="2000" b="1" dirty="0">
                <a:latin typeface="+mn-ea"/>
              </a:rPr>
              <a:t>QPS</a:t>
            </a:r>
            <a:r>
              <a:rPr lang="zh-CN" altLang="en-US" sz="2000" dirty="0">
                <a:latin typeface="+mn-ea"/>
              </a:rPr>
              <a:t>：</a:t>
            </a:r>
            <a:r>
              <a:rPr lang="en-US" altLang="zh-CN" sz="2000" dirty="0">
                <a:latin typeface="+mn-ea"/>
              </a:rPr>
              <a:t>Query Per Second</a:t>
            </a:r>
            <a:r>
              <a:rPr lang="zh-CN" altLang="en-US" sz="2000" dirty="0">
                <a:latin typeface="+mn-ea"/>
              </a:rPr>
              <a:t>，每秒处理请求数，最大吞吐能力</a:t>
            </a:r>
            <a:endParaRPr lang="en-US" altLang="zh-CN" sz="2000" dirty="0">
              <a:latin typeface="+mn-ea"/>
            </a:endParaRPr>
          </a:p>
          <a:p>
            <a:pPr lvl="1">
              <a:lnSpc>
                <a:spcPct val="200000"/>
              </a:lnSpc>
            </a:pPr>
            <a:r>
              <a:rPr lang="en-US" altLang="zh-CN" sz="2000" b="1" dirty="0">
                <a:latin typeface="+mn-ea"/>
              </a:rPr>
              <a:t>TPS</a:t>
            </a:r>
            <a:r>
              <a:rPr lang="zh-CN" altLang="en-US" sz="2000" dirty="0">
                <a:latin typeface="+mn-ea"/>
              </a:rPr>
              <a:t>：</a:t>
            </a:r>
            <a:r>
              <a:rPr lang="en-US" altLang="zh-CN" sz="2000" dirty="0">
                <a:latin typeface="+mn-ea"/>
              </a:rPr>
              <a:t>Transaction Per Second</a:t>
            </a:r>
            <a:r>
              <a:rPr lang="zh-CN" altLang="en-US" sz="2000" dirty="0">
                <a:latin typeface="+mn-ea"/>
              </a:rPr>
              <a:t>，每秒处理事务数量，并发事务数</a:t>
            </a:r>
            <a:r>
              <a:rPr lang="en-US" altLang="zh-CN" sz="2000" dirty="0">
                <a:latin typeface="+mn-ea"/>
              </a:rPr>
              <a:t>/</a:t>
            </a:r>
            <a:r>
              <a:rPr lang="zh-CN" altLang="en-US" sz="2000" dirty="0">
                <a:latin typeface="+mn-ea"/>
              </a:rPr>
              <a:t>平均响应时间</a:t>
            </a:r>
            <a:endParaRPr lang="en-US" altLang="zh-CN" sz="2000" b="1" dirty="0">
              <a:latin typeface="+mn-ea"/>
              <a:ea typeface="+mn-ea"/>
            </a:endParaRPr>
          </a:p>
          <a:p>
            <a:pPr lvl="1">
              <a:lnSpc>
                <a:spcPct val="150000"/>
              </a:lnSpc>
            </a:pPr>
            <a:r>
              <a:rPr lang="zh-CN" altLang="en-US" sz="2000" b="1" dirty="0">
                <a:latin typeface="+mn-ea"/>
                <a:ea typeface="+mn-ea"/>
              </a:rPr>
              <a:t>提升</a:t>
            </a:r>
            <a:r>
              <a:rPr lang="en-US" altLang="zh-CN" sz="2000" b="1" dirty="0">
                <a:latin typeface="+mn-ea"/>
                <a:ea typeface="+mn-ea"/>
              </a:rPr>
              <a:t>QPS</a:t>
            </a:r>
            <a:r>
              <a:rPr lang="zh-CN" altLang="en-US" sz="2000" b="1" dirty="0">
                <a:latin typeface="+mn-ea"/>
                <a:ea typeface="+mn-ea"/>
              </a:rPr>
              <a:t>的途径</a:t>
            </a:r>
            <a:r>
              <a:rPr lang="zh-CN" altLang="en-US" sz="2000" dirty="0">
                <a:latin typeface="+mn-ea"/>
                <a:ea typeface="+mn-ea"/>
              </a:rPr>
              <a:t>：</a:t>
            </a:r>
            <a:endParaRPr lang="en-US" altLang="zh-CN" sz="2000" dirty="0">
              <a:latin typeface="+mn-ea"/>
              <a:ea typeface="+mn-ea"/>
            </a:endParaRPr>
          </a:p>
          <a:p>
            <a:pPr marL="1257300" lvl="2" indent="-342900">
              <a:lnSpc>
                <a:spcPct val="150000"/>
              </a:lnSpc>
              <a:buFont typeface="Arial" panose="020B0604020202090204" pitchFamily="34" charset="0"/>
              <a:buChar char="•"/>
            </a:pPr>
            <a:r>
              <a:rPr lang="zh-CN" altLang="en-US" sz="2000" dirty="0">
                <a:latin typeface="+mn-ea"/>
                <a:ea typeface="+mn-ea"/>
              </a:rPr>
              <a:t>增加节点数</a:t>
            </a:r>
            <a:endParaRPr lang="en-US" altLang="zh-CN" sz="2000" dirty="0">
              <a:latin typeface="+mn-ea"/>
              <a:ea typeface="+mn-ea"/>
            </a:endParaRPr>
          </a:p>
          <a:p>
            <a:pPr marL="1257300" lvl="2" indent="-342900">
              <a:lnSpc>
                <a:spcPct val="150000"/>
              </a:lnSpc>
              <a:buFont typeface="Arial" panose="020B0604020202090204" pitchFamily="34" charset="0"/>
              <a:buChar char="•"/>
            </a:pPr>
            <a:r>
              <a:rPr lang="zh-CN" altLang="en-US" sz="2000" dirty="0">
                <a:solidFill>
                  <a:srgbClr val="FF0000"/>
                </a:solidFill>
                <a:latin typeface="+mn-ea"/>
                <a:ea typeface="+mn-ea"/>
              </a:rPr>
              <a:t>缩短每个请求处理的时间，包括：计算、</a:t>
            </a:r>
            <a:r>
              <a:rPr lang="en-US" altLang="zh-CN" sz="2000" dirty="0">
                <a:solidFill>
                  <a:srgbClr val="FF0000"/>
                </a:solidFill>
                <a:latin typeface="+mn-ea"/>
                <a:ea typeface="+mn-ea"/>
              </a:rPr>
              <a:t>IO</a:t>
            </a:r>
            <a:r>
              <a:rPr lang="zh-CN" altLang="en-US" sz="2000" dirty="0">
                <a:solidFill>
                  <a:srgbClr val="FF0000"/>
                </a:solidFill>
                <a:latin typeface="+mn-ea"/>
                <a:ea typeface="+mn-ea"/>
              </a:rPr>
              <a:t>、网络传输等</a:t>
            </a:r>
            <a:endParaRPr lang="en-US" altLang="zh-CN" sz="2000" dirty="0">
              <a:solidFill>
                <a:srgbClr val="FF0000"/>
              </a:solidFill>
              <a:latin typeface="+mn-ea"/>
              <a:ea typeface="+mn-ea"/>
            </a:endParaRPr>
          </a:p>
          <a:p>
            <a:pPr lvl="1">
              <a:lnSpc>
                <a:spcPct val="150000"/>
              </a:lnSpc>
            </a:pPr>
            <a:r>
              <a:rPr lang="en-US" altLang="zh-CN" sz="2000" dirty="0">
                <a:latin typeface="+mn-ea"/>
                <a:ea typeface="+mn-ea"/>
              </a:rPr>
              <a:t>    </a:t>
            </a:r>
            <a:endParaRPr lang="en-US" altLang="zh-CN" sz="2000" dirty="0">
              <a:latin typeface="+mn-ea"/>
              <a:ea typeface="+mn-ea"/>
            </a:endParaRPr>
          </a:p>
          <a:p>
            <a:pPr lvl="1">
              <a:lnSpc>
                <a:spcPct val="150000"/>
              </a:lnSpc>
            </a:pPr>
            <a:endParaRPr lang="en-US" altLang="zh-CN" sz="2000" dirty="0">
              <a:latin typeface="+mn-ea"/>
              <a:ea typeface="+mn-ea"/>
            </a:endParaRPr>
          </a:p>
          <a:p>
            <a:pPr lvl="1">
              <a:lnSpc>
                <a:spcPct val="150000"/>
              </a:lnSpc>
            </a:pPr>
            <a:endParaRPr lang="en-US" altLang="zh-CN" sz="2000" dirty="0">
              <a:latin typeface="+mn-ea"/>
              <a:ea typeface="+mn-ea"/>
            </a:endParaRPr>
          </a:p>
          <a:p>
            <a:pPr lvl="1">
              <a:lnSpc>
                <a:spcPct val="150000"/>
              </a:lnSpc>
            </a:pPr>
            <a:endParaRPr lang="en-US" altLang="zh-CN" sz="2000" dirty="0">
              <a:latin typeface="+mn-ea"/>
              <a:ea typeface="+mn-ea"/>
            </a:endParaRPr>
          </a:p>
        </p:txBody>
      </p:sp>
      <p:pic>
        <p:nvPicPr>
          <p:cNvPr id="3" name="图片 2"/>
          <p:cNvPicPr>
            <a:picLocks noChangeAspect="1"/>
          </p:cNvPicPr>
          <p:nvPr/>
        </p:nvPicPr>
        <p:blipFill>
          <a:blip r:embed="rId1"/>
          <a:stretch>
            <a:fillRect/>
          </a:stretch>
        </p:blipFill>
        <p:spPr>
          <a:xfrm>
            <a:off x="4752889" y="3897493"/>
            <a:ext cx="7346954" cy="2593407"/>
          </a:xfrm>
          <a:prstGeom prst="rect">
            <a:avLst/>
          </a:prstGeom>
        </p:spPr>
      </p:pic>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5" name="文本框 4"/>
          <p:cNvSpPr txBox="1"/>
          <p:nvPr/>
        </p:nvSpPr>
        <p:spPr>
          <a:xfrm>
            <a:off x="484105" y="4142628"/>
            <a:ext cx="4268784" cy="2348272"/>
          </a:xfrm>
          <a:prstGeom prst="rect">
            <a:avLst/>
          </a:prstGeom>
          <a:noFill/>
        </p:spPr>
        <p:txBody>
          <a:bodyPr wrap="square" rtlCol="0">
            <a:spAutoFit/>
          </a:bodyPr>
          <a:lstStyle/>
          <a:p>
            <a:pPr>
              <a:lnSpc>
                <a:spcPct val="150000"/>
              </a:lnSpc>
            </a:pPr>
            <a:r>
              <a:rPr lang="zh-CN" altLang="en-US" sz="2000" b="1" dirty="0">
                <a:latin typeface="+mn-ea"/>
              </a:rPr>
              <a:t>数据库</a:t>
            </a:r>
            <a:r>
              <a:rPr lang="en-US" altLang="zh-CN" sz="2000" b="1" dirty="0">
                <a:latin typeface="+mn-ea"/>
              </a:rPr>
              <a:t>QPS</a:t>
            </a:r>
            <a:r>
              <a:rPr lang="zh-CN" altLang="en-US" sz="2000" dirty="0">
                <a:latin typeface="+mn-ea"/>
              </a:rPr>
              <a:t>：和数据库记录数量、</a:t>
            </a:r>
            <a:r>
              <a:rPr lang="en-US" altLang="zh-CN" sz="2000" dirty="0">
                <a:latin typeface="+mn-ea"/>
              </a:rPr>
              <a:t>SQL</a:t>
            </a:r>
            <a:r>
              <a:rPr lang="zh-CN" altLang="en-US" sz="2000" dirty="0">
                <a:latin typeface="+mn-ea"/>
              </a:rPr>
              <a:t>的复杂程度、索引情况、查询结果集大小、</a:t>
            </a:r>
            <a:r>
              <a:rPr lang="en-US" altLang="zh-CN" sz="2000" dirty="0">
                <a:latin typeface="+mn-ea"/>
              </a:rPr>
              <a:t>IOPS</a:t>
            </a:r>
            <a:r>
              <a:rPr lang="zh-CN" altLang="en-US" sz="2000" dirty="0">
                <a:latin typeface="+mn-ea"/>
              </a:rPr>
              <a:t>等因素有关</a:t>
            </a:r>
            <a:endParaRPr lang="en-US" altLang="zh-CN" sz="2000" dirty="0">
              <a:latin typeface="+mn-ea"/>
            </a:endParaRPr>
          </a:p>
          <a:p>
            <a:pPr>
              <a:lnSpc>
                <a:spcPct val="150000"/>
              </a:lnSpc>
            </a:pPr>
            <a:r>
              <a:rPr lang="en-US" altLang="zh-CN" sz="2000" dirty="0">
                <a:latin typeface="+mn-ea"/>
              </a:rPr>
              <a:t>IOPS:</a:t>
            </a:r>
            <a:r>
              <a:rPr lang="zh-CN" altLang="en-US" sz="2000" dirty="0">
                <a:latin typeface="+mn-ea"/>
              </a:rPr>
              <a:t>每秒进行读写（</a:t>
            </a:r>
            <a:r>
              <a:rPr lang="en-US" altLang="zh-CN" sz="2000" dirty="0">
                <a:latin typeface="+mn-ea"/>
              </a:rPr>
              <a:t>I/O</a:t>
            </a:r>
            <a:r>
              <a:rPr lang="zh-CN" altLang="en-US" sz="2000" dirty="0">
                <a:latin typeface="+mn-ea"/>
              </a:rPr>
              <a:t>）操作的次数 </a:t>
            </a:r>
            <a:endParaRPr lang="en-US" altLang="zh-CN" sz="2000" dirty="0">
              <a:latin typeface="+mn-ea"/>
            </a:endParaRPr>
          </a:p>
        </p:txBody>
      </p:sp>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184531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6" name="文本框 5"/>
          <p:cNvSpPr txBox="1"/>
          <p:nvPr/>
        </p:nvSpPr>
        <p:spPr>
          <a:xfrm>
            <a:off x="142875" y="1957388"/>
            <a:ext cx="2401029" cy="3969385"/>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zh-CN" altLang="en-US" dirty="0">
                <a:solidFill>
                  <a:schemeClr val="tx1">
                    <a:lumMod val="85000"/>
                    <a:lumOff val="15000"/>
                  </a:schemeClr>
                </a:solidFill>
                <a:latin typeface="+mn-ea"/>
              </a:rPr>
              <a:t>缓存性能测试：</a:t>
            </a:r>
            <a:endParaRPr lang="en-US" altLang="zh-CN" dirty="0">
              <a:solidFill>
                <a:schemeClr val="tx1">
                  <a:lumMod val="85000"/>
                  <a:lumOff val="15000"/>
                </a:schemeClr>
              </a:solidFill>
              <a:latin typeface="+mn-ea"/>
            </a:endParaRPr>
          </a:p>
          <a:p>
            <a:pPr eaLnBrk="1" fontAlgn="auto" hangingPunct="1">
              <a:lnSpc>
                <a:spcPct val="150000"/>
              </a:lnSpc>
              <a:spcBef>
                <a:spcPts val="0"/>
              </a:spcBef>
              <a:spcAft>
                <a:spcPts val="0"/>
              </a:spcAft>
              <a:defRPr/>
            </a:pPr>
            <a:r>
              <a:rPr lang="zh-CN" altLang="en-US" dirty="0">
                <a:solidFill>
                  <a:schemeClr val="tx1">
                    <a:lumMod val="85000"/>
                    <a:lumOff val="15000"/>
                  </a:schemeClr>
                </a:solidFill>
                <a:latin typeface="+mn-ea"/>
              </a:rPr>
              <a:t>使用压力测试工具</a:t>
            </a:r>
            <a:endParaRPr lang="en-US" altLang="zh-CN" dirty="0">
              <a:solidFill>
                <a:schemeClr val="tx1">
                  <a:lumMod val="85000"/>
                  <a:lumOff val="15000"/>
                </a:schemeClr>
              </a:solidFill>
              <a:latin typeface="+mn-ea"/>
            </a:endParaRPr>
          </a:p>
          <a:p>
            <a:r>
              <a:rPr lang="en-US" altLang="zh-CN" dirty="0" err="1"/>
              <a:t>Jmeter</a:t>
            </a:r>
            <a:endParaRPr lang="en-US" altLang="zh-CN" dirty="0"/>
          </a:p>
          <a:p>
            <a:endParaRPr lang="en-US" altLang="zh-CN" dirty="0"/>
          </a:p>
          <a:p>
            <a:pPr>
              <a:lnSpc>
                <a:spcPct val="150000"/>
              </a:lnSpc>
            </a:pPr>
            <a:r>
              <a:rPr lang="en-US" altLang="zh-CN" dirty="0">
                <a:solidFill>
                  <a:srgbClr val="FF0000"/>
                </a:solidFill>
              </a:rPr>
              <a:t>3. </a:t>
            </a:r>
            <a:r>
              <a:rPr lang="zh-CN" altLang="en-US" dirty="0">
                <a:solidFill>
                  <a:srgbClr val="FF0000"/>
                </a:solidFill>
              </a:rPr>
              <a:t>向</a:t>
            </a:r>
            <a:r>
              <a:rPr lang="en-US" altLang="zh-CN" dirty="0">
                <a:solidFill>
                  <a:srgbClr val="FF0000"/>
                </a:solidFill>
              </a:rPr>
              <a:t>Thread Group</a:t>
            </a:r>
            <a:r>
              <a:rPr lang="zh-CN" altLang="en-US" dirty="0">
                <a:solidFill>
                  <a:srgbClr val="FF0000"/>
                </a:solidFill>
              </a:rPr>
              <a:t>中添加</a:t>
            </a:r>
            <a:r>
              <a:rPr lang="zh-CN" dirty="0">
                <a:solidFill>
                  <a:srgbClr val="FF0000"/>
                </a:solidFill>
              </a:rPr>
              <a:t>“</a:t>
            </a:r>
            <a:r>
              <a:rPr lang="en-US" altLang="zh-CN" dirty="0">
                <a:solidFill>
                  <a:srgbClr val="FF0000"/>
                </a:solidFill>
              </a:rPr>
              <a:t>Listener/View Results Tree</a:t>
            </a:r>
            <a:r>
              <a:rPr lang="zh-CN" dirty="0">
                <a:solidFill>
                  <a:srgbClr val="FF0000"/>
                </a:solidFill>
              </a:rPr>
              <a:t>”和“</a:t>
            </a:r>
            <a:r>
              <a:rPr lang="en-US" altLang="zh-CN" dirty="0">
                <a:solidFill>
                  <a:srgbClr val="FF0000"/>
                </a:solidFill>
                <a:sym typeface="+mn-ea"/>
              </a:rPr>
              <a:t>Listener/Aggregate Report</a:t>
            </a:r>
            <a:r>
              <a:rPr lang="zh-CN" dirty="0">
                <a:solidFill>
                  <a:srgbClr val="FF0000"/>
                </a:solidFill>
              </a:rPr>
              <a:t>”用来观察测试结果</a:t>
            </a:r>
            <a:endParaRPr lang="zh-CN" dirty="0">
              <a:solidFill>
                <a:srgbClr val="FF0000"/>
              </a:solidFill>
            </a:endParaRPr>
          </a:p>
        </p:txBody>
      </p:sp>
      <p:pic>
        <p:nvPicPr>
          <p:cNvPr id="4" name="图片 3"/>
          <p:cNvPicPr>
            <a:picLocks noChangeAspect="1"/>
          </p:cNvPicPr>
          <p:nvPr/>
        </p:nvPicPr>
        <p:blipFill>
          <a:blip r:embed="rId1"/>
          <a:stretch>
            <a:fillRect/>
          </a:stretch>
        </p:blipFill>
        <p:spPr>
          <a:xfrm>
            <a:off x="2543810" y="1845310"/>
            <a:ext cx="9404350" cy="4681220"/>
          </a:xfrm>
          <a:prstGeom prst="rect">
            <a:avLst/>
          </a:prstGeom>
        </p:spPr>
      </p:pic>
      <p:sp>
        <p:nvSpPr>
          <p:cNvPr id="5" name="文本框 4"/>
          <p:cNvSpPr txBox="1"/>
          <p:nvPr/>
        </p:nvSpPr>
        <p:spPr>
          <a:xfrm>
            <a:off x="451104" y="1203198"/>
            <a:ext cx="3369945" cy="398780"/>
          </a:xfrm>
          <a:prstGeom prst="rect">
            <a:avLst/>
          </a:prstGeom>
          <a:noFill/>
        </p:spPr>
        <p:txBody>
          <a:bodyPr wrap="none" rtlCol="0">
            <a:spAutoFit/>
          </a:bodyPr>
          <a:lstStyle/>
          <a:p>
            <a:pPr algn="l"/>
            <a:r>
              <a:rPr kumimoji="1" lang="zh-CN" altLang="en-US" sz="2000" dirty="0"/>
              <a:t>示例程序</a:t>
            </a:r>
            <a:r>
              <a:rPr kumimoji="1" lang="zh-CN" altLang="en-US" sz="2000" dirty="0">
                <a:hlinkClick r:id="rId2" action="ppaction://hlinkfile"/>
              </a:rPr>
              <a:t>spring-</a:t>
            </a:r>
            <a:r>
              <a:rPr kumimoji="1" lang="en-US" altLang="zh-CN" sz="2000" dirty="0">
                <a:hlinkClick r:id="rId2" action="ppaction://hlinkfile"/>
              </a:rPr>
              <a:t>cache</a:t>
            </a:r>
            <a:r>
              <a:rPr kumimoji="1" lang="zh-CN" altLang="en-US" sz="2000" dirty="0">
                <a:hlinkClick r:id="rId2" action="ppaction://hlinkfile"/>
              </a:rPr>
              <a:t>-demo</a:t>
            </a:r>
            <a:endParaRPr kumimoji="1" lang="zh-CN" altLang="en-US" sz="2000" dirty="0"/>
          </a:p>
        </p:txBody>
      </p:sp>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184531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6" name="文本框 5"/>
          <p:cNvSpPr txBox="1"/>
          <p:nvPr/>
        </p:nvSpPr>
        <p:spPr>
          <a:xfrm>
            <a:off x="184731" y="1153187"/>
            <a:ext cx="8744957" cy="553085"/>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zh-CN" altLang="en-US" sz="2000" dirty="0">
                <a:solidFill>
                  <a:schemeClr val="tx1">
                    <a:lumMod val="85000"/>
                    <a:lumOff val="15000"/>
                  </a:schemeClr>
                </a:solidFill>
                <a:latin typeface="+mn-ea"/>
              </a:rPr>
              <a:t>关闭缓存测试结果：平均响应时间</a:t>
            </a:r>
            <a:r>
              <a:rPr lang="en-US" altLang="zh-CN" sz="2000" dirty="0">
                <a:solidFill>
                  <a:schemeClr val="tx1">
                    <a:lumMod val="85000"/>
                    <a:lumOff val="15000"/>
                  </a:schemeClr>
                </a:solidFill>
                <a:latin typeface="+mn-ea"/>
              </a:rPr>
              <a:t>46</a:t>
            </a:r>
            <a:r>
              <a:rPr lang="zh-CN" altLang="en-US" sz="2000" dirty="0">
                <a:solidFill>
                  <a:schemeClr val="tx1">
                    <a:lumMod val="85000"/>
                    <a:lumOff val="15000"/>
                  </a:schemeClr>
                </a:solidFill>
                <a:latin typeface="+mn-ea"/>
              </a:rPr>
              <a:t>，吞吐量</a:t>
            </a:r>
            <a:r>
              <a:rPr lang="en-US" altLang="zh-CN" sz="2000" dirty="0">
                <a:solidFill>
                  <a:schemeClr val="tx1">
                    <a:lumMod val="85000"/>
                    <a:lumOff val="15000"/>
                  </a:schemeClr>
                </a:solidFill>
                <a:latin typeface="+mn-ea"/>
              </a:rPr>
              <a:t>1767.7/sec</a:t>
            </a:r>
            <a:endParaRPr lang="zh-CN" altLang="en-US" sz="2000" dirty="0"/>
          </a:p>
        </p:txBody>
      </p:sp>
      <p:sp>
        <p:nvSpPr>
          <p:cNvPr id="11" name="文本框 10"/>
          <p:cNvSpPr txBox="1"/>
          <p:nvPr/>
        </p:nvSpPr>
        <p:spPr>
          <a:xfrm>
            <a:off x="168275" y="3868420"/>
            <a:ext cx="11647488" cy="553085"/>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zh-CN" altLang="en-US" sz="2000" dirty="0">
                <a:solidFill>
                  <a:schemeClr val="tx1">
                    <a:lumMod val="85000"/>
                    <a:lumOff val="15000"/>
                  </a:schemeClr>
                </a:solidFill>
                <a:latin typeface="+mn-ea"/>
              </a:rPr>
              <a:t>开启缓存测试结果：平均响应时间</a:t>
            </a:r>
            <a:r>
              <a:rPr lang="en-US" altLang="zh-CN" sz="2000" dirty="0">
                <a:solidFill>
                  <a:schemeClr val="tx1">
                    <a:lumMod val="85000"/>
                    <a:lumOff val="15000"/>
                  </a:schemeClr>
                </a:solidFill>
                <a:latin typeface="+mn-ea"/>
              </a:rPr>
              <a:t>11</a:t>
            </a:r>
            <a:r>
              <a:rPr lang="zh-CN" altLang="en-US" sz="2000" dirty="0">
                <a:solidFill>
                  <a:schemeClr val="tx1">
                    <a:lumMod val="85000"/>
                    <a:lumOff val="15000"/>
                  </a:schemeClr>
                </a:solidFill>
                <a:latin typeface="+mn-ea"/>
              </a:rPr>
              <a:t>，吞吐量：</a:t>
            </a:r>
            <a:r>
              <a:rPr lang="en-US" altLang="zh-CN" sz="2000" dirty="0">
                <a:solidFill>
                  <a:schemeClr val="tx1">
                    <a:lumMod val="85000"/>
                    <a:lumOff val="15000"/>
                  </a:schemeClr>
                </a:solidFill>
                <a:latin typeface="+mn-ea"/>
              </a:rPr>
              <a:t>5181.3/sec</a:t>
            </a:r>
            <a:r>
              <a:rPr lang="zh-CN" altLang="en-US" sz="2000" dirty="0">
                <a:solidFill>
                  <a:schemeClr val="tx1">
                    <a:lumMod val="85000"/>
                    <a:lumOff val="15000"/>
                  </a:schemeClr>
                </a:solidFill>
                <a:latin typeface="+mn-ea"/>
              </a:rPr>
              <a:t>，当</a:t>
            </a:r>
            <a:r>
              <a:rPr lang="en-US" altLang="zh-CN" sz="2000" dirty="0">
                <a:solidFill>
                  <a:schemeClr val="tx1">
                    <a:lumMod val="85000"/>
                    <a:lumOff val="15000"/>
                  </a:schemeClr>
                </a:solidFill>
                <a:latin typeface="+mn-ea"/>
              </a:rPr>
              <a:t>SQL</a:t>
            </a:r>
            <a:r>
              <a:rPr lang="zh-CN" altLang="en-US" sz="2000" dirty="0">
                <a:solidFill>
                  <a:schemeClr val="tx1">
                    <a:lumMod val="85000"/>
                    <a:lumOff val="15000"/>
                  </a:schemeClr>
                </a:solidFill>
                <a:latin typeface="+mn-ea"/>
              </a:rPr>
              <a:t>执行耗时更长时提升更明显</a:t>
            </a:r>
            <a:endParaRPr lang="zh-CN" altLang="en-US" sz="2000" dirty="0"/>
          </a:p>
        </p:txBody>
      </p:sp>
      <p:pic>
        <p:nvPicPr>
          <p:cNvPr id="5" name="图片 4"/>
          <p:cNvPicPr>
            <a:picLocks noChangeAspect="1"/>
          </p:cNvPicPr>
          <p:nvPr/>
        </p:nvPicPr>
        <p:blipFill>
          <a:blip r:embed="rId1"/>
          <a:stretch>
            <a:fillRect/>
          </a:stretch>
        </p:blipFill>
        <p:spPr>
          <a:xfrm>
            <a:off x="1445260" y="1694815"/>
            <a:ext cx="8577580" cy="2330450"/>
          </a:xfrm>
          <a:prstGeom prst="rect">
            <a:avLst/>
          </a:prstGeom>
        </p:spPr>
      </p:pic>
      <p:pic>
        <p:nvPicPr>
          <p:cNvPr id="7" name="图片 6"/>
          <p:cNvPicPr>
            <a:picLocks noChangeAspect="1"/>
          </p:cNvPicPr>
          <p:nvPr/>
        </p:nvPicPr>
        <p:blipFill>
          <a:blip r:embed="rId2"/>
          <a:stretch>
            <a:fillRect/>
          </a:stretch>
        </p:blipFill>
        <p:spPr>
          <a:xfrm>
            <a:off x="1284605" y="4439285"/>
            <a:ext cx="8530590" cy="2418715"/>
          </a:xfrm>
          <a:prstGeom prst="rect">
            <a:avLst/>
          </a:prstGeom>
        </p:spPr>
      </p:pic>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184531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6" name="文本框 5"/>
          <p:cNvSpPr txBox="1"/>
          <p:nvPr/>
        </p:nvSpPr>
        <p:spPr>
          <a:xfrm>
            <a:off x="399043" y="1482495"/>
            <a:ext cx="8744957" cy="553998"/>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en-US" altLang="zh-CN" sz="2000" dirty="0">
                <a:solidFill>
                  <a:schemeClr val="tx1">
                    <a:lumMod val="85000"/>
                    <a:lumOff val="15000"/>
                  </a:schemeClr>
                </a:solidFill>
                <a:latin typeface="+mn-ea"/>
              </a:rPr>
              <a:t>unless</a:t>
            </a:r>
            <a:r>
              <a:rPr lang="zh-CN" altLang="en-US" sz="2000" dirty="0">
                <a:solidFill>
                  <a:schemeClr val="tx1">
                    <a:lumMod val="85000"/>
                    <a:lumOff val="15000"/>
                  </a:schemeClr>
                </a:solidFill>
                <a:latin typeface="+mn-ea"/>
              </a:rPr>
              <a:t>用于根据结果控制什么样的条件不缓存，条件为</a:t>
            </a:r>
            <a:r>
              <a:rPr lang="en-US" altLang="zh-CN" sz="2000" dirty="0" err="1">
                <a:solidFill>
                  <a:schemeClr val="tx1">
                    <a:lumMod val="85000"/>
                    <a:lumOff val="15000"/>
                  </a:schemeClr>
                </a:solidFill>
                <a:latin typeface="+mn-ea"/>
              </a:rPr>
              <a:t>SpEL</a:t>
            </a:r>
            <a:r>
              <a:rPr lang="zh-CN" altLang="en-US" sz="2000" dirty="0">
                <a:solidFill>
                  <a:schemeClr val="tx1">
                    <a:lumMod val="85000"/>
                    <a:lumOff val="15000"/>
                  </a:schemeClr>
                </a:solidFill>
                <a:latin typeface="+mn-ea"/>
              </a:rPr>
              <a:t>表达式</a:t>
            </a:r>
            <a:endParaRPr lang="zh-CN" altLang="en-US" sz="2000" dirty="0"/>
          </a:p>
        </p:txBody>
      </p:sp>
      <p:pic>
        <p:nvPicPr>
          <p:cNvPr id="2" name="图片 1"/>
          <p:cNvPicPr>
            <a:picLocks noChangeAspect="1"/>
          </p:cNvPicPr>
          <p:nvPr/>
        </p:nvPicPr>
        <p:blipFill>
          <a:blip r:embed="rId1"/>
          <a:stretch>
            <a:fillRect/>
          </a:stretch>
        </p:blipFill>
        <p:spPr>
          <a:xfrm>
            <a:off x="659829" y="2667166"/>
            <a:ext cx="10410379" cy="3147847"/>
          </a:xfrm>
          <a:prstGeom prst="rect">
            <a:avLst/>
          </a:prstGeom>
        </p:spPr>
      </p:pic>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184531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6" name="文本框 5"/>
          <p:cNvSpPr txBox="1"/>
          <p:nvPr/>
        </p:nvSpPr>
        <p:spPr>
          <a:xfrm>
            <a:off x="399043" y="1482495"/>
            <a:ext cx="1454363" cy="2400657"/>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zh-CN" altLang="en-US" sz="2000" dirty="0">
                <a:solidFill>
                  <a:schemeClr val="tx1">
                    <a:lumMod val="85000"/>
                    <a:lumOff val="15000"/>
                  </a:schemeClr>
                </a:solidFill>
                <a:latin typeface="+mn-ea"/>
              </a:rPr>
              <a:t>可以通过配置类设置</a:t>
            </a:r>
            <a:r>
              <a:rPr lang="en-US" altLang="zh-CN" sz="2000" dirty="0" err="1">
                <a:solidFill>
                  <a:schemeClr val="tx1">
                    <a:lumMod val="85000"/>
                    <a:lumOff val="15000"/>
                  </a:schemeClr>
                </a:solidFill>
                <a:latin typeface="+mn-ea"/>
              </a:rPr>
              <a:t>RedisCache</a:t>
            </a:r>
            <a:r>
              <a:rPr lang="zh-CN" altLang="en-US" sz="2000" dirty="0">
                <a:solidFill>
                  <a:schemeClr val="tx1">
                    <a:lumMod val="85000"/>
                    <a:lumOff val="15000"/>
                  </a:schemeClr>
                </a:solidFill>
                <a:latin typeface="+mn-ea"/>
              </a:rPr>
              <a:t>使用的序列化方式</a:t>
            </a:r>
            <a:endParaRPr lang="zh-CN" altLang="en-US" sz="2000" dirty="0"/>
          </a:p>
        </p:txBody>
      </p:sp>
      <p:pic>
        <p:nvPicPr>
          <p:cNvPr id="3" name="图片 2"/>
          <p:cNvPicPr>
            <a:picLocks noChangeAspect="1"/>
          </p:cNvPicPr>
          <p:nvPr/>
        </p:nvPicPr>
        <p:blipFill>
          <a:blip r:embed="rId1"/>
          <a:stretch>
            <a:fillRect/>
          </a:stretch>
        </p:blipFill>
        <p:spPr>
          <a:xfrm>
            <a:off x="2289969" y="1319511"/>
            <a:ext cx="9733757" cy="5538489"/>
          </a:xfrm>
          <a:prstGeom prst="rect">
            <a:avLst/>
          </a:prstGeom>
        </p:spPr>
      </p:pic>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184531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6" name="文本框 5"/>
          <p:cNvSpPr txBox="1"/>
          <p:nvPr/>
        </p:nvSpPr>
        <p:spPr>
          <a:xfrm>
            <a:off x="399042" y="1482495"/>
            <a:ext cx="10073695" cy="1015663"/>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en-US" altLang="zh-CN" sz="2000" dirty="0" err="1">
                <a:solidFill>
                  <a:schemeClr val="tx1">
                    <a:lumMod val="85000"/>
                    <a:lumOff val="15000"/>
                  </a:schemeClr>
                </a:solidFill>
                <a:latin typeface="+mn-ea"/>
              </a:rPr>
              <a:t>RedisCache</a:t>
            </a:r>
            <a:r>
              <a:rPr lang="zh-CN" altLang="en-US" sz="2000" dirty="0">
                <a:solidFill>
                  <a:schemeClr val="tx1">
                    <a:lumMod val="85000"/>
                    <a:lumOff val="15000"/>
                  </a:schemeClr>
                </a:solidFill>
                <a:latin typeface="+mn-ea"/>
              </a:rPr>
              <a:t>默认使用的序列化方式：</a:t>
            </a:r>
            <a:r>
              <a:rPr lang="zh-CN" altLang="zh-CN" sz="2000" i="1" dirty="0">
                <a:solidFill>
                  <a:srgbClr val="808080"/>
                </a:solidFill>
                <a:latin typeface="Consolas" panose="020B0609020204030204" pitchFamily="49" charset="0"/>
              </a:rPr>
              <a:t>JdkSerializationRedisSerializer</a:t>
            </a:r>
            <a:endParaRPr lang="zh-CN" altLang="zh-CN" sz="2800" dirty="0"/>
          </a:p>
          <a:p>
            <a:pPr eaLnBrk="1" fontAlgn="auto" hangingPunct="1">
              <a:lnSpc>
                <a:spcPct val="150000"/>
              </a:lnSpc>
              <a:spcBef>
                <a:spcPts val="0"/>
              </a:spcBef>
              <a:spcAft>
                <a:spcPts val="0"/>
              </a:spcAft>
              <a:defRPr/>
            </a:pPr>
            <a:endParaRPr lang="zh-CN" altLang="en-US" sz="2000" dirty="0"/>
          </a:p>
        </p:txBody>
      </p:sp>
      <p:pic>
        <p:nvPicPr>
          <p:cNvPr id="7" name="图片 6"/>
          <p:cNvPicPr>
            <a:picLocks noChangeAspect="1"/>
          </p:cNvPicPr>
          <p:nvPr/>
        </p:nvPicPr>
        <p:blipFill>
          <a:blip r:embed="rId1"/>
          <a:stretch>
            <a:fillRect/>
          </a:stretch>
        </p:blipFill>
        <p:spPr>
          <a:xfrm>
            <a:off x="314722" y="2325569"/>
            <a:ext cx="11562556" cy="3770399"/>
          </a:xfrm>
          <a:prstGeom prst="rect">
            <a:avLst/>
          </a:prstGeom>
        </p:spPr>
      </p:pic>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184531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6" name="文本框 5"/>
          <p:cNvSpPr txBox="1"/>
          <p:nvPr/>
        </p:nvSpPr>
        <p:spPr>
          <a:xfrm>
            <a:off x="399042" y="1482495"/>
            <a:ext cx="10073695" cy="1661993"/>
          </a:xfrm>
          <a:prstGeom prst="rect">
            <a:avLst/>
          </a:prstGeom>
          <a:noFill/>
        </p:spPr>
        <p:txBody>
          <a:bodyPr wrap="square" rtlCol="0">
            <a:spAutoFit/>
          </a:bodyPr>
          <a:lstStyle/>
          <a:p>
            <a:pPr eaLnBrk="1" fontAlgn="auto" hangingPunct="1">
              <a:lnSpc>
                <a:spcPct val="150000"/>
              </a:lnSpc>
              <a:spcBef>
                <a:spcPts val="0"/>
              </a:spcBef>
              <a:spcAft>
                <a:spcPts val="0"/>
              </a:spcAft>
              <a:defRPr/>
            </a:pPr>
            <a:r>
              <a:rPr lang="zh-CN" altLang="en-US" sz="2000" dirty="0">
                <a:solidFill>
                  <a:schemeClr val="tx1">
                    <a:lumMod val="85000"/>
                    <a:lumOff val="15000"/>
                  </a:schemeClr>
                </a:solidFill>
                <a:latin typeface="+mn-ea"/>
              </a:rPr>
              <a:t>修改序列化方式：</a:t>
            </a:r>
            <a:r>
              <a:rPr lang="zh-CN" altLang="zh-CN" sz="2000" i="1" dirty="0">
                <a:solidFill>
                  <a:srgbClr val="808080"/>
                </a:solidFill>
                <a:latin typeface="Consolas" panose="020B0609020204030204" pitchFamily="49" charset="0"/>
              </a:rPr>
              <a:t>GenericJackson2JsonRedisSerializer</a:t>
            </a:r>
            <a:endParaRPr lang="zh-CN" altLang="zh-CN" sz="2800" dirty="0"/>
          </a:p>
          <a:p>
            <a:pPr eaLnBrk="1" fontAlgn="auto" hangingPunct="1">
              <a:lnSpc>
                <a:spcPct val="150000"/>
              </a:lnSpc>
              <a:spcBef>
                <a:spcPts val="0"/>
              </a:spcBef>
              <a:spcAft>
                <a:spcPts val="0"/>
              </a:spcAft>
              <a:defRPr/>
            </a:pPr>
            <a:endParaRPr lang="zh-CN" altLang="zh-CN" sz="2800" dirty="0"/>
          </a:p>
          <a:p>
            <a:pPr eaLnBrk="1" fontAlgn="auto" hangingPunct="1">
              <a:lnSpc>
                <a:spcPct val="150000"/>
              </a:lnSpc>
              <a:spcBef>
                <a:spcPts val="0"/>
              </a:spcBef>
              <a:spcAft>
                <a:spcPts val="0"/>
              </a:spcAft>
              <a:defRPr/>
            </a:pPr>
            <a:endParaRPr lang="zh-CN" altLang="en-US" sz="2000" dirty="0"/>
          </a:p>
        </p:txBody>
      </p:sp>
      <p:pic>
        <p:nvPicPr>
          <p:cNvPr id="3" name="图片 2"/>
          <p:cNvPicPr>
            <a:picLocks noChangeAspect="1"/>
          </p:cNvPicPr>
          <p:nvPr/>
        </p:nvPicPr>
        <p:blipFill>
          <a:blip r:embed="rId1"/>
          <a:stretch>
            <a:fillRect/>
          </a:stretch>
        </p:blipFill>
        <p:spPr>
          <a:xfrm>
            <a:off x="184731" y="3518907"/>
            <a:ext cx="11631312" cy="3133510"/>
          </a:xfrm>
          <a:prstGeom prst="rect">
            <a:avLst/>
          </a:prstGeom>
        </p:spPr>
      </p:pic>
      <p:pic>
        <p:nvPicPr>
          <p:cNvPr id="4" name="图片 3"/>
          <p:cNvPicPr>
            <a:picLocks noChangeAspect="1"/>
          </p:cNvPicPr>
          <p:nvPr/>
        </p:nvPicPr>
        <p:blipFill>
          <a:blip r:embed="rId2"/>
          <a:stretch>
            <a:fillRect/>
          </a:stretch>
        </p:blipFill>
        <p:spPr>
          <a:xfrm>
            <a:off x="1448953" y="2037665"/>
            <a:ext cx="9238095" cy="1361905"/>
          </a:xfrm>
          <a:prstGeom prst="rect">
            <a:avLst/>
          </a:prstGeom>
        </p:spPr>
      </p:pic>
    </p:spTree>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184531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rPr>
              <a:t>5.4  </a:t>
            </a:r>
            <a:r>
              <a:rPr lang="en-US" altLang="zh-CN" sz="2800" dirty="0">
                <a:latin typeface="宋体" panose="02010600030101010101" pitchFamily="2" charset="-122"/>
                <a:ea typeface="宋体" panose="02010600030101010101" pitchFamily="2" charset="-122"/>
              </a:rPr>
              <a:t>Spring Cache</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6" name="文本框 5"/>
          <p:cNvSpPr txBox="1"/>
          <p:nvPr/>
        </p:nvSpPr>
        <p:spPr>
          <a:xfrm>
            <a:off x="399042" y="1482495"/>
            <a:ext cx="10073695" cy="1508105"/>
          </a:xfrm>
          <a:prstGeom prst="rect">
            <a:avLst/>
          </a:prstGeom>
          <a:noFill/>
        </p:spPr>
        <p:txBody>
          <a:bodyPr wrap="square" rtlCol="0">
            <a:spAutoFit/>
          </a:bodyPr>
          <a:lstStyle/>
          <a:p>
            <a:pPr lvl="0"/>
            <a:r>
              <a:rPr lang="zh-CN" altLang="en-US" sz="2000" dirty="0">
                <a:solidFill>
                  <a:schemeClr val="tx1">
                    <a:lumMod val="85000"/>
                    <a:lumOff val="15000"/>
                  </a:schemeClr>
                </a:solidFill>
                <a:latin typeface="+mn-ea"/>
              </a:rPr>
              <a:t>修改序列化方式：</a:t>
            </a:r>
            <a:r>
              <a:rPr lang="zh-CN" altLang="zh-CN" sz="2000" i="1" dirty="0">
                <a:solidFill>
                  <a:srgbClr val="808080"/>
                </a:solidFill>
                <a:latin typeface="Consolas" panose="020B0609020204030204" pitchFamily="49" charset="0"/>
              </a:rPr>
              <a:t>Jackson2JsonRedisSerializer&lt;&gt;(Object.class)</a:t>
            </a:r>
            <a:endParaRPr lang="zh-CN" altLang="zh-CN" sz="2800" dirty="0"/>
          </a:p>
          <a:p>
            <a:pPr eaLnBrk="1" fontAlgn="auto" hangingPunct="1">
              <a:lnSpc>
                <a:spcPct val="150000"/>
              </a:lnSpc>
              <a:spcBef>
                <a:spcPts val="0"/>
              </a:spcBef>
              <a:spcAft>
                <a:spcPts val="0"/>
              </a:spcAft>
              <a:defRPr/>
            </a:pPr>
            <a:endParaRPr lang="zh-CN" altLang="zh-CN" sz="2800" dirty="0"/>
          </a:p>
          <a:p>
            <a:pPr eaLnBrk="1" fontAlgn="auto" hangingPunct="1">
              <a:lnSpc>
                <a:spcPct val="150000"/>
              </a:lnSpc>
              <a:spcBef>
                <a:spcPts val="0"/>
              </a:spcBef>
              <a:spcAft>
                <a:spcPts val="0"/>
              </a:spcAft>
              <a:defRPr/>
            </a:pPr>
            <a:endParaRPr lang="zh-CN" altLang="en-US" sz="2000" dirty="0"/>
          </a:p>
        </p:txBody>
      </p:sp>
      <p:pic>
        <p:nvPicPr>
          <p:cNvPr id="2" name="图片 1"/>
          <p:cNvPicPr>
            <a:picLocks noChangeAspect="1"/>
          </p:cNvPicPr>
          <p:nvPr/>
        </p:nvPicPr>
        <p:blipFill>
          <a:blip r:embed="rId1"/>
          <a:stretch>
            <a:fillRect/>
          </a:stretch>
        </p:blipFill>
        <p:spPr>
          <a:xfrm>
            <a:off x="313530" y="4231701"/>
            <a:ext cx="11710196" cy="1797502"/>
          </a:xfrm>
          <a:prstGeom prst="rect">
            <a:avLst/>
          </a:prstGeom>
        </p:spPr>
      </p:pic>
      <p:pic>
        <p:nvPicPr>
          <p:cNvPr id="7" name="图片 6"/>
          <p:cNvPicPr>
            <a:picLocks noChangeAspect="1"/>
          </p:cNvPicPr>
          <p:nvPr/>
        </p:nvPicPr>
        <p:blipFill>
          <a:blip r:embed="rId2"/>
          <a:stretch>
            <a:fillRect/>
          </a:stretch>
        </p:blipFill>
        <p:spPr>
          <a:xfrm>
            <a:off x="1172721" y="2365998"/>
            <a:ext cx="9830461" cy="1296437"/>
          </a:xfrm>
          <a:prstGeom prst="rect">
            <a:avLst/>
          </a:prstGeom>
        </p:spPr>
      </p:pic>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227647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5.5  </a:t>
            </a:r>
            <a:r>
              <a:rPr lang="zh-CN" altLang="en-US" sz="2800" dirty="0">
                <a:latin typeface="宋体" panose="02010600030101010101" pitchFamily="2" charset="-122"/>
                <a:ea typeface="宋体" panose="02010600030101010101" pitchFamily="2" charset="-122"/>
                <a:sym typeface="+mn-ea"/>
              </a:rPr>
              <a:t>基于</a:t>
            </a:r>
            <a:r>
              <a:rPr lang="en-US" altLang="zh-CN" sz="2800" dirty="0">
                <a:latin typeface="宋体" panose="02010600030101010101" pitchFamily="2" charset="-122"/>
                <a:ea typeface="宋体" panose="02010600030101010101" pitchFamily="2" charset="-122"/>
                <a:sym typeface="+mn-ea"/>
              </a:rPr>
              <a:t>Redis</a:t>
            </a:r>
            <a:r>
              <a:rPr lang="zh-CN" altLang="en-US" sz="2800" dirty="0">
                <a:latin typeface="宋体" panose="02010600030101010101" pitchFamily="2" charset="-122"/>
                <a:ea typeface="宋体" panose="02010600030101010101" pitchFamily="2" charset="-122"/>
                <a:sym typeface="+mn-ea"/>
              </a:rPr>
              <a:t>的</a:t>
            </a:r>
            <a:r>
              <a:rPr lang="en-US" altLang="zh-CN" sz="2800" dirty="0">
                <a:latin typeface="宋体" panose="02010600030101010101" pitchFamily="2" charset="-122"/>
                <a:ea typeface="宋体" panose="02010600030101010101" pitchFamily="2" charset="-122"/>
                <a:sym typeface="+mn-ea"/>
              </a:rPr>
              <a:t>Session</a:t>
            </a:r>
            <a:r>
              <a:rPr lang="zh-CN" altLang="en-US" sz="2800" dirty="0">
                <a:latin typeface="宋体" panose="02010600030101010101" pitchFamily="2" charset="-122"/>
                <a:ea typeface="宋体" panose="02010600030101010101" pitchFamily="2" charset="-122"/>
                <a:sym typeface="+mn-ea"/>
              </a:rPr>
              <a:t>共享</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2" name="图片 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336675" y="2186305"/>
            <a:ext cx="8155940" cy="4492625"/>
          </a:xfrm>
          <a:prstGeom prst="rect">
            <a:avLst/>
          </a:prstGeom>
        </p:spPr>
      </p:pic>
      <p:sp>
        <p:nvSpPr>
          <p:cNvPr id="3" name="文本框 2"/>
          <p:cNvSpPr txBox="1"/>
          <p:nvPr/>
        </p:nvSpPr>
        <p:spPr>
          <a:xfrm>
            <a:off x="455930" y="1139825"/>
            <a:ext cx="10832465" cy="1014730"/>
          </a:xfrm>
          <a:prstGeom prst="rect">
            <a:avLst/>
          </a:prstGeom>
          <a:noFill/>
        </p:spPr>
        <p:txBody>
          <a:bodyPr wrap="square" rtlCol="0" anchor="t">
            <a:spAutoFit/>
          </a:bodyPr>
          <a:p>
            <a:pPr>
              <a:lnSpc>
                <a:spcPct val="150000"/>
              </a:lnSpc>
            </a:pPr>
            <a:r>
              <a:rPr lang="zh-CN" altLang="en-US" sz="2000"/>
              <a:t>传统的session由服务器端生成并存储，当应用进行</a:t>
            </a:r>
            <a:r>
              <a:rPr lang="zh-CN" altLang="en-US" sz="2000">
                <a:solidFill>
                  <a:srgbClr val="FF0000"/>
                </a:solidFill>
              </a:rPr>
              <a:t>分布式集群部署</a:t>
            </a:r>
            <a:r>
              <a:rPr lang="zh-CN" altLang="en-US" sz="2000"/>
              <a:t>的时候，可以使用</a:t>
            </a:r>
            <a:r>
              <a:rPr lang="en-US" altLang="zh-CN" sz="2000"/>
              <a:t>redis</a:t>
            </a:r>
            <a:r>
              <a:rPr lang="zh-CN" altLang="en-US" sz="2000"/>
              <a:t>对session集中存储，从而实现应用的无状态。</a:t>
            </a:r>
            <a:endParaRPr lang="zh-CN" altLang="en-US" sz="2000"/>
          </a:p>
        </p:txBody>
      </p:sp>
      <p:sp>
        <p:nvSpPr>
          <p:cNvPr id="4" name="矩形 3"/>
          <p:cNvSpPr/>
          <p:nvPr/>
        </p:nvSpPr>
        <p:spPr>
          <a:xfrm>
            <a:off x="7081520" y="4292600"/>
            <a:ext cx="2967355" cy="2201545"/>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227647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5.5  </a:t>
            </a:r>
            <a:r>
              <a:rPr lang="zh-CN" altLang="en-US" sz="2800" dirty="0">
                <a:latin typeface="宋体" panose="02010600030101010101" pitchFamily="2" charset="-122"/>
                <a:ea typeface="宋体" panose="02010600030101010101" pitchFamily="2" charset="-122"/>
                <a:sym typeface="+mn-ea"/>
              </a:rPr>
              <a:t>基于</a:t>
            </a:r>
            <a:r>
              <a:rPr lang="en-US" altLang="zh-CN" sz="2800" dirty="0">
                <a:latin typeface="宋体" panose="02010600030101010101" pitchFamily="2" charset="-122"/>
                <a:ea typeface="宋体" panose="02010600030101010101" pitchFamily="2" charset="-122"/>
                <a:sym typeface="+mn-ea"/>
              </a:rPr>
              <a:t>Redis</a:t>
            </a:r>
            <a:r>
              <a:rPr lang="zh-CN" altLang="en-US" sz="2800" dirty="0">
                <a:latin typeface="宋体" panose="02010600030101010101" pitchFamily="2" charset="-122"/>
                <a:ea typeface="宋体" panose="02010600030101010101" pitchFamily="2" charset="-122"/>
                <a:sym typeface="+mn-ea"/>
              </a:rPr>
              <a:t>的</a:t>
            </a:r>
            <a:r>
              <a:rPr lang="en-US" altLang="zh-CN" sz="2800" dirty="0">
                <a:latin typeface="宋体" panose="02010600030101010101" pitchFamily="2" charset="-122"/>
                <a:ea typeface="宋体" panose="02010600030101010101" pitchFamily="2" charset="-122"/>
                <a:sym typeface="+mn-ea"/>
              </a:rPr>
              <a:t>Session</a:t>
            </a:r>
            <a:r>
              <a:rPr lang="zh-CN" altLang="en-US" sz="2800" dirty="0">
                <a:latin typeface="宋体" panose="02010600030101010101" pitchFamily="2" charset="-122"/>
                <a:ea typeface="宋体" panose="02010600030101010101" pitchFamily="2" charset="-122"/>
                <a:sym typeface="+mn-ea"/>
              </a:rPr>
              <a:t>共享</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3" name="文本框 2"/>
          <p:cNvSpPr txBox="1"/>
          <p:nvPr/>
        </p:nvSpPr>
        <p:spPr>
          <a:xfrm>
            <a:off x="455930" y="1139825"/>
            <a:ext cx="10832465" cy="1014730"/>
          </a:xfrm>
          <a:prstGeom prst="rect">
            <a:avLst/>
          </a:prstGeom>
          <a:noFill/>
        </p:spPr>
        <p:txBody>
          <a:bodyPr wrap="square" rtlCol="0" anchor="t">
            <a:spAutoFit/>
          </a:bodyPr>
          <a:p>
            <a:pPr>
              <a:lnSpc>
                <a:spcPct val="150000"/>
              </a:lnSpc>
            </a:pPr>
            <a:r>
              <a:rPr lang="en-US" altLang="zh-CN" sz="2000"/>
              <a:t>1. </a:t>
            </a:r>
            <a:r>
              <a:rPr lang="zh-CN" altLang="en-US" sz="2000"/>
              <a:t>在</a:t>
            </a:r>
            <a:r>
              <a:rPr kumimoji="1" lang="zh-CN" altLang="en-US" sz="2000" dirty="0">
                <a:sym typeface="+mn-ea"/>
              </a:rPr>
              <a:t>示例程序spring-</a:t>
            </a:r>
            <a:r>
              <a:rPr kumimoji="1" lang="en-US" altLang="zh-CN" sz="2000" dirty="0">
                <a:sym typeface="+mn-ea"/>
              </a:rPr>
              <a:t>cache</a:t>
            </a:r>
            <a:r>
              <a:rPr kumimoji="1" lang="zh-CN" altLang="en-US" sz="2000" dirty="0">
                <a:sym typeface="+mn-ea"/>
              </a:rPr>
              <a:t>-demo  </a:t>
            </a:r>
            <a:r>
              <a:rPr kumimoji="1" lang="en-US" altLang="zh-CN" sz="2000" dirty="0">
                <a:sym typeface="+mn-ea"/>
              </a:rPr>
              <a:t>POM.xml</a:t>
            </a:r>
            <a:r>
              <a:rPr kumimoji="1" lang="zh-CN" altLang="en-US" sz="2000" dirty="0">
                <a:sym typeface="+mn-ea"/>
              </a:rPr>
              <a:t>中增加依赖</a:t>
            </a:r>
            <a:endParaRPr kumimoji="1" lang="zh-CN" altLang="en-US" sz="2000" dirty="0"/>
          </a:p>
          <a:p>
            <a:pPr>
              <a:lnSpc>
                <a:spcPct val="150000"/>
              </a:lnSpc>
            </a:pPr>
            <a:endParaRPr lang="zh-CN" altLang="en-US" sz="2000"/>
          </a:p>
        </p:txBody>
      </p:sp>
      <p:sp>
        <p:nvSpPr>
          <p:cNvPr id="5" name="文本框 4"/>
          <p:cNvSpPr txBox="1"/>
          <p:nvPr/>
        </p:nvSpPr>
        <p:spPr>
          <a:xfrm>
            <a:off x="1668780" y="1868170"/>
            <a:ext cx="8392795" cy="1938020"/>
          </a:xfrm>
          <a:prstGeom prst="rect">
            <a:avLst/>
          </a:prstGeom>
          <a:noFill/>
        </p:spPr>
        <p:txBody>
          <a:bodyPr wrap="square" rtlCol="0" anchor="t">
            <a:spAutoFit/>
          </a:bodyPr>
          <a:p>
            <a:pPr>
              <a:lnSpc>
                <a:spcPct val="150000"/>
              </a:lnSpc>
            </a:pPr>
            <a:r>
              <a:rPr lang="zh-CN" altLang="en-US" sz="2000"/>
              <a:t>&lt;dependency&gt;</a:t>
            </a:r>
            <a:endParaRPr lang="zh-CN" altLang="en-US" sz="2000"/>
          </a:p>
          <a:p>
            <a:pPr>
              <a:lnSpc>
                <a:spcPct val="150000"/>
              </a:lnSpc>
            </a:pPr>
            <a:r>
              <a:rPr lang="zh-CN" altLang="en-US" sz="2000"/>
              <a:t>            &lt;groupId&gt;org.springframework.session&lt;/groupId&gt;</a:t>
            </a:r>
            <a:endParaRPr lang="zh-CN" altLang="en-US" sz="2000"/>
          </a:p>
          <a:p>
            <a:pPr>
              <a:lnSpc>
                <a:spcPct val="150000"/>
              </a:lnSpc>
            </a:pPr>
            <a:r>
              <a:rPr lang="zh-CN" altLang="en-US" sz="2000"/>
              <a:t>            &lt;artifactId&gt;spring-session-data-redis&lt;/artifactId&gt;</a:t>
            </a:r>
            <a:endParaRPr lang="zh-CN" altLang="en-US" sz="2000"/>
          </a:p>
          <a:p>
            <a:pPr>
              <a:lnSpc>
                <a:spcPct val="150000"/>
              </a:lnSpc>
            </a:pPr>
            <a:r>
              <a:rPr lang="zh-CN" altLang="en-US" sz="2000"/>
              <a:t>&lt;/dependency&gt;</a:t>
            </a:r>
            <a:endParaRPr lang="zh-CN" altLang="en-US" sz="2000"/>
          </a:p>
        </p:txBody>
      </p:sp>
      <p:pic>
        <p:nvPicPr>
          <p:cNvPr id="6" name="图片 5"/>
          <p:cNvPicPr>
            <a:picLocks noChangeAspect="1"/>
          </p:cNvPicPr>
          <p:nvPr/>
        </p:nvPicPr>
        <p:blipFill>
          <a:blip r:embed="rId1"/>
          <a:stretch>
            <a:fillRect/>
          </a:stretch>
        </p:blipFill>
        <p:spPr>
          <a:xfrm>
            <a:off x="3051175" y="4566285"/>
            <a:ext cx="5372100" cy="1828800"/>
          </a:xfrm>
          <a:prstGeom prst="rect">
            <a:avLst/>
          </a:prstGeom>
        </p:spPr>
      </p:pic>
      <p:sp>
        <p:nvSpPr>
          <p:cNvPr id="7" name="文本框 6"/>
          <p:cNvSpPr txBox="1"/>
          <p:nvPr/>
        </p:nvSpPr>
        <p:spPr>
          <a:xfrm>
            <a:off x="321310" y="3806190"/>
            <a:ext cx="10832465" cy="1014730"/>
          </a:xfrm>
          <a:prstGeom prst="rect">
            <a:avLst/>
          </a:prstGeom>
          <a:noFill/>
        </p:spPr>
        <p:txBody>
          <a:bodyPr wrap="square" rtlCol="0" anchor="t">
            <a:spAutoFit/>
          </a:bodyPr>
          <a:p>
            <a:pPr>
              <a:lnSpc>
                <a:spcPct val="150000"/>
              </a:lnSpc>
            </a:pPr>
            <a:r>
              <a:rPr lang="en-US" altLang="zh-CN" sz="2000"/>
              <a:t>2. </a:t>
            </a:r>
            <a:r>
              <a:rPr lang="zh-CN" altLang="en-US" sz="2000"/>
              <a:t>在</a:t>
            </a:r>
            <a:r>
              <a:rPr kumimoji="1" lang="zh-CN" altLang="en-US" sz="2000" dirty="0">
                <a:sym typeface="+mn-ea"/>
              </a:rPr>
              <a:t>示例程序spring-</a:t>
            </a:r>
            <a:r>
              <a:rPr kumimoji="1" lang="en-US" altLang="zh-CN" sz="2000" dirty="0">
                <a:sym typeface="+mn-ea"/>
              </a:rPr>
              <a:t>cache</a:t>
            </a:r>
            <a:r>
              <a:rPr kumimoji="1" lang="zh-CN" altLang="en-US" sz="2000" dirty="0">
                <a:sym typeface="+mn-ea"/>
              </a:rPr>
              <a:t>-demo中增加关于</a:t>
            </a:r>
            <a:r>
              <a:rPr kumimoji="1" lang="en-US" altLang="zh-CN" sz="2000" dirty="0">
                <a:sym typeface="+mn-ea"/>
              </a:rPr>
              <a:t>session</a:t>
            </a:r>
            <a:r>
              <a:rPr kumimoji="1" lang="zh-CN" altLang="en-US" sz="2000" dirty="0">
                <a:sym typeface="+mn-ea"/>
              </a:rPr>
              <a:t>的配置项</a:t>
            </a:r>
            <a:endParaRPr kumimoji="1" lang="zh-CN" altLang="en-US" sz="2000" dirty="0"/>
          </a:p>
          <a:p>
            <a:pPr>
              <a:lnSpc>
                <a:spcPct val="150000"/>
              </a:lnSpc>
            </a:pPr>
            <a:endParaRPr lang="zh-CN" altLang="en-US" sz="2000"/>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227647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5.5  </a:t>
            </a:r>
            <a:r>
              <a:rPr lang="zh-CN" altLang="en-US" sz="2800" dirty="0">
                <a:latin typeface="宋体" panose="02010600030101010101" pitchFamily="2" charset="-122"/>
                <a:ea typeface="宋体" panose="02010600030101010101" pitchFamily="2" charset="-122"/>
                <a:sym typeface="+mn-ea"/>
              </a:rPr>
              <a:t>基于</a:t>
            </a:r>
            <a:r>
              <a:rPr lang="en-US" altLang="zh-CN" sz="2800" dirty="0">
                <a:latin typeface="宋体" panose="02010600030101010101" pitchFamily="2" charset="-122"/>
                <a:ea typeface="宋体" panose="02010600030101010101" pitchFamily="2" charset="-122"/>
                <a:sym typeface="+mn-ea"/>
              </a:rPr>
              <a:t>Redis</a:t>
            </a:r>
            <a:r>
              <a:rPr lang="zh-CN" altLang="en-US" sz="2800" dirty="0">
                <a:latin typeface="宋体" panose="02010600030101010101" pitchFamily="2" charset="-122"/>
                <a:ea typeface="宋体" panose="02010600030101010101" pitchFamily="2" charset="-122"/>
                <a:sym typeface="+mn-ea"/>
              </a:rPr>
              <a:t>的</a:t>
            </a:r>
            <a:r>
              <a:rPr lang="en-US" altLang="zh-CN" sz="2800" dirty="0">
                <a:latin typeface="宋体" panose="02010600030101010101" pitchFamily="2" charset="-122"/>
                <a:ea typeface="宋体" panose="02010600030101010101" pitchFamily="2" charset="-122"/>
                <a:sym typeface="+mn-ea"/>
              </a:rPr>
              <a:t>Session</a:t>
            </a:r>
            <a:r>
              <a:rPr lang="zh-CN" altLang="en-US" sz="2800" dirty="0">
                <a:latin typeface="宋体" panose="02010600030101010101" pitchFamily="2" charset="-122"/>
                <a:ea typeface="宋体" panose="02010600030101010101" pitchFamily="2" charset="-122"/>
                <a:sym typeface="+mn-ea"/>
              </a:rPr>
              <a:t>共享</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pic>
        <p:nvPicPr>
          <p:cNvPr id="2" name="图片 1"/>
          <p:cNvPicPr>
            <a:picLocks noChangeAspect="1"/>
          </p:cNvPicPr>
          <p:nvPr/>
        </p:nvPicPr>
        <p:blipFill>
          <a:blip r:embed="rId1"/>
          <a:stretch>
            <a:fillRect/>
          </a:stretch>
        </p:blipFill>
        <p:spPr>
          <a:xfrm>
            <a:off x="236220" y="1425575"/>
            <a:ext cx="11719560" cy="4340860"/>
          </a:xfrm>
          <a:prstGeom prst="rect">
            <a:avLst/>
          </a:prstGeom>
        </p:spPr>
      </p:pic>
      <p:sp>
        <p:nvSpPr>
          <p:cNvPr id="4" name="文本框 3"/>
          <p:cNvSpPr txBox="1"/>
          <p:nvPr/>
        </p:nvSpPr>
        <p:spPr>
          <a:xfrm>
            <a:off x="657860" y="6151245"/>
            <a:ext cx="3610610" cy="398780"/>
          </a:xfrm>
          <a:prstGeom prst="rect">
            <a:avLst/>
          </a:prstGeom>
          <a:noFill/>
        </p:spPr>
        <p:txBody>
          <a:bodyPr wrap="none" rtlCol="0">
            <a:spAutoFit/>
          </a:bodyPr>
          <a:p>
            <a:r>
              <a:rPr lang="zh-CN" altLang="en-US" sz="2000"/>
              <a:t>在</a:t>
            </a:r>
            <a:r>
              <a:rPr lang="en-US" altLang="zh-CN" sz="2000"/>
              <a:t>controller</a:t>
            </a:r>
            <a:r>
              <a:rPr lang="zh-CN" altLang="en-US" sz="2000"/>
              <a:t>中进行</a:t>
            </a:r>
            <a:r>
              <a:rPr lang="en-US" altLang="zh-CN" sz="2000"/>
              <a:t>session</a:t>
            </a:r>
            <a:r>
              <a:rPr lang="zh-CN" altLang="en-US" sz="2000"/>
              <a:t>操作</a:t>
            </a:r>
            <a:endParaRPr lang="zh-CN" altLang="en-US" sz="200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5.1  </a:t>
            </a:r>
            <a:r>
              <a:rPr lang="en-US" altLang="zh-CN" sz="2800" dirty="0">
                <a:latin typeface="宋体" panose="02010600030101010101" pitchFamily="2" charset="-122"/>
                <a:ea typeface="宋体" panose="02010600030101010101" pitchFamily="2" charset="-122"/>
              </a:rPr>
              <a:t>Web</a:t>
            </a:r>
            <a:r>
              <a:rPr lang="zh-CN" altLang="en-US" sz="2800" dirty="0">
                <a:latin typeface="宋体" panose="02010600030101010101" pitchFamily="2" charset="-122"/>
                <a:ea typeface="宋体" panose="02010600030101010101" pitchFamily="2" charset="-122"/>
              </a:rPr>
              <a:t>缓存技术概述</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90204" pitchFamily="34" charset="0"/>
              </a:defRPr>
            </a:lvl2pPr>
            <a:lvl3pPr marL="1143000" indent="-228600">
              <a:spcBef>
                <a:spcPct val="20000"/>
              </a:spcBef>
              <a:buClr>
                <a:schemeClr val="tx1"/>
              </a:buClr>
              <a:buChar char="•"/>
              <a:defRPr sz="2400">
                <a:solidFill>
                  <a:schemeClr val="tx1"/>
                </a:solidFill>
                <a:latin typeface="Arial" panose="020B0604020202090204" pitchFamily="34" charset="0"/>
              </a:defRPr>
            </a:lvl3pPr>
            <a:lvl4pPr marL="1600200" indent="-228600">
              <a:spcBef>
                <a:spcPct val="20000"/>
              </a:spcBef>
              <a:buChar char="–"/>
              <a:defRPr sz="2000">
                <a:solidFill>
                  <a:schemeClr val="tx1"/>
                </a:solidFill>
                <a:latin typeface="Arial" panose="020B0604020202090204" pitchFamily="34" charset="0"/>
              </a:defRPr>
            </a:lvl4pPr>
            <a:lvl5pPr marL="2057400" indent="-228600">
              <a:spcBef>
                <a:spcPct val="20000"/>
              </a:spcBef>
              <a:buChar char="»"/>
              <a:defRPr sz="2000">
                <a:solidFill>
                  <a:schemeClr val="tx1"/>
                </a:solidFill>
                <a:latin typeface="Arial" panose="020B060402020209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anose="02010600030101010101" pitchFamily="2" charset="-122"/>
              <a:ea typeface="宋体" panose="02010600030101010101" pitchFamily="2" charset="-122"/>
            </a:endParaRPr>
          </a:p>
        </p:txBody>
      </p:sp>
      <p:sp>
        <p:nvSpPr>
          <p:cNvPr id="2" name="矩形 1"/>
          <p:cNvSpPr/>
          <p:nvPr/>
        </p:nvSpPr>
        <p:spPr>
          <a:xfrm>
            <a:off x="0" y="1337521"/>
            <a:ext cx="11615738" cy="5170646"/>
          </a:xfrm>
          <a:prstGeom prst="rect">
            <a:avLst/>
          </a:prstGeom>
        </p:spPr>
        <p:txBody>
          <a:bodyPr wrap="square">
            <a:spAutoFit/>
          </a:bodyPr>
          <a:lstStyle/>
          <a:p>
            <a:pPr lvl="1">
              <a:lnSpc>
                <a:spcPct val="150000"/>
              </a:lnSpc>
            </a:pPr>
            <a:r>
              <a:rPr lang="en-US" altLang="zh-CN" sz="2000" b="1" dirty="0">
                <a:latin typeface="+mn-ea"/>
                <a:ea typeface="+mn-ea"/>
              </a:rPr>
              <a:t>Web</a:t>
            </a:r>
            <a:r>
              <a:rPr lang="zh-CN" altLang="en-US" sz="2000" b="1" dirty="0">
                <a:latin typeface="+mn-ea"/>
                <a:ea typeface="+mn-ea"/>
              </a:rPr>
              <a:t>缓存技术</a:t>
            </a:r>
            <a:r>
              <a:rPr lang="zh-CN" altLang="en-US" sz="2000" dirty="0">
                <a:latin typeface="+mn-ea"/>
                <a:ea typeface="+mn-ea"/>
              </a:rPr>
              <a:t>：使</a:t>
            </a:r>
            <a:r>
              <a:rPr lang="en-US" altLang="zh-CN" sz="2000" dirty="0">
                <a:latin typeface="+mn-ea"/>
                <a:ea typeface="+mn-ea"/>
              </a:rPr>
              <a:t>Web</a:t>
            </a:r>
            <a:r>
              <a:rPr lang="zh-CN" altLang="en-US" sz="2000" dirty="0">
                <a:latin typeface="+mn-ea"/>
                <a:ea typeface="+mn-ea"/>
              </a:rPr>
              <a:t>服务器上需要</a:t>
            </a:r>
            <a:r>
              <a:rPr lang="zh-CN" altLang="en-US" sz="2000" dirty="0">
                <a:solidFill>
                  <a:srgbClr val="FF0000"/>
                </a:solidFill>
                <a:latin typeface="+mn-ea"/>
                <a:ea typeface="+mn-ea"/>
              </a:rPr>
              <a:t>被重复访问的数据</a:t>
            </a:r>
            <a:r>
              <a:rPr lang="zh-CN" altLang="en-US" sz="2000" dirty="0">
                <a:latin typeface="+mn-ea"/>
                <a:ea typeface="+mn-ea"/>
              </a:rPr>
              <a:t>（静态</a:t>
            </a:r>
            <a:r>
              <a:rPr lang="en-US" altLang="zh-CN" sz="2000" dirty="0">
                <a:latin typeface="+mn-ea"/>
                <a:ea typeface="+mn-ea"/>
              </a:rPr>
              <a:t>/</a:t>
            </a:r>
            <a:r>
              <a:rPr lang="zh-CN" altLang="en-US" sz="2000" dirty="0">
                <a:latin typeface="+mn-ea"/>
                <a:ea typeface="+mn-ea"/>
              </a:rPr>
              <a:t>动态）能够</a:t>
            </a:r>
            <a:r>
              <a:rPr lang="zh-CN" altLang="en-US" sz="2000" dirty="0">
                <a:solidFill>
                  <a:srgbClr val="FF0000"/>
                </a:solidFill>
                <a:latin typeface="+mn-ea"/>
                <a:ea typeface="+mn-ea"/>
              </a:rPr>
              <a:t>离最终用户</a:t>
            </a:r>
            <a:r>
              <a:rPr lang="zh-CN" altLang="en-US" sz="2000" dirty="0">
                <a:latin typeface="+mn-ea"/>
                <a:ea typeface="+mn-ea"/>
              </a:rPr>
              <a:t>（</a:t>
            </a:r>
            <a:r>
              <a:rPr lang="en-US" altLang="zh-CN" sz="2000" dirty="0">
                <a:latin typeface="+mn-ea"/>
                <a:ea typeface="+mn-ea"/>
              </a:rPr>
              <a:t>end user</a:t>
            </a:r>
            <a:r>
              <a:rPr lang="zh-CN" altLang="en-US" sz="2000" dirty="0">
                <a:latin typeface="+mn-ea"/>
                <a:ea typeface="+mn-ea"/>
              </a:rPr>
              <a:t>）</a:t>
            </a:r>
            <a:r>
              <a:rPr lang="zh-CN" altLang="en-US" sz="2000" dirty="0">
                <a:solidFill>
                  <a:srgbClr val="FF0000"/>
                </a:solidFill>
                <a:latin typeface="+mn-ea"/>
                <a:ea typeface="+mn-ea"/>
              </a:rPr>
              <a:t>更近</a:t>
            </a:r>
            <a:r>
              <a:rPr lang="zh-CN" altLang="en-US" sz="2000" dirty="0">
                <a:latin typeface="+mn-ea"/>
                <a:ea typeface="+mn-ea"/>
              </a:rPr>
              <a:t>，更快速的被获取的技术，是减轻服务器负载、增强</a:t>
            </a:r>
            <a:r>
              <a:rPr lang="en-US" altLang="zh-CN" sz="2000" dirty="0">
                <a:latin typeface="+mn-ea"/>
                <a:ea typeface="+mn-ea"/>
              </a:rPr>
              <a:t>web</a:t>
            </a:r>
            <a:r>
              <a:rPr lang="zh-CN" altLang="en-US" sz="2000" dirty="0">
                <a:latin typeface="+mn-ea"/>
                <a:ea typeface="+mn-ea"/>
              </a:rPr>
              <a:t>可扩展性、降低网络拥塞的有效途径之一，</a:t>
            </a:r>
            <a:r>
              <a:rPr lang="zh-CN" altLang="en-US" sz="2000" dirty="0">
                <a:latin typeface="+mn-ea"/>
              </a:rPr>
              <a:t>且一般是</a:t>
            </a:r>
            <a:r>
              <a:rPr lang="zh-CN" altLang="en-US" sz="2000" b="1" dirty="0">
                <a:solidFill>
                  <a:srgbClr val="FF0000"/>
                </a:solidFill>
                <a:latin typeface="+mn-ea"/>
              </a:rPr>
              <a:t>首先采取的性能提升措施</a:t>
            </a:r>
            <a:r>
              <a:rPr lang="zh-CN" altLang="en-US" sz="2000" dirty="0">
                <a:latin typeface="+mn-ea"/>
              </a:rPr>
              <a:t>。</a:t>
            </a:r>
            <a:endParaRPr lang="en-US" altLang="zh-CN" sz="2000" dirty="0">
              <a:latin typeface="+mn-ea"/>
              <a:ea typeface="+mn-ea"/>
            </a:endParaRPr>
          </a:p>
          <a:p>
            <a:pPr lvl="1">
              <a:lnSpc>
                <a:spcPct val="150000"/>
              </a:lnSpc>
            </a:pPr>
            <a:r>
              <a:rPr lang="zh-CN" altLang="en-US" sz="2000" b="1" dirty="0">
                <a:latin typeface="+mn-ea"/>
                <a:ea typeface="+mn-ea"/>
              </a:rPr>
              <a:t>优点：</a:t>
            </a:r>
            <a:endParaRPr lang="en-US" altLang="zh-CN" sz="2000" b="1" dirty="0">
              <a:latin typeface="+mn-ea"/>
              <a:ea typeface="+mn-ea"/>
            </a:endParaRPr>
          </a:p>
          <a:p>
            <a:pPr marL="1257300" lvl="2" indent="-342900">
              <a:lnSpc>
                <a:spcPct val="150000"/>
              </a:lnSpc>
              <a:buFont typeface="Arial" panose="020B0604020202090204" pitchFamily="34" charset="0"/>
              <a:buChar char="•"/>
            </a:pPr>
            <a:r>
              <a:rPr lang="zh-CN" altLang="en-US" sz="2000" dirty="0"/>
              <a:t>降低客户访问延迟，</a:t>
            </a:r>
            <a:r>
              <a:rPr lang="zh-CN" altLang="en-US" sz="2000" dirty="0">
                <a:latin typeface="+mn-ea"/>
                <a:ea typeface="+mn-ea"/>
              </a:rPr>
              <a:t>最终用户能得到更快速的响应；</a:t>
            </a:r>
            <a:endParaRPr lang="en-US" altLang="zh-CN" sz="2000" dirty="0">
              <a:latin typeface="+mn-ea"/>
              <a:ea typeface="+mn-ea"/>
            </a:endParaRPr>
          </a:p>
          <a:p>
            <a:pPr marL="1257300" lvl="2" indent="-342900">
              <a:lnSpc>
                <a:spcPct val="150000"/>
              </a:lnSpc>
              <a:buFont typeface="Arial" panose="020B0604020202090204" pitchFamily="34" charset="0"/>
              <a:buChar char="•"/>
            </a:pPr>
            <a:r>
              <a:rPr lang="zh-CN" altLang="en-US" sz="2000" dirty="0">
                <a:latin typeface="+mn-ea"/>
              </a:rPr>
              <a:t>减轻服务器、数据源的负载，提升并发处理能力</a:t>
            </a:r>
            <a:endParaRPr lang="en-US" altLang="zh-CN" sz="2000" dirty="0">
              <a:latin typeface="+mn-ea"/>
            </a:endParaRPr>
          </a:p>
          <a:p>
            <a:pPr marL="1257300" lvl="2" indent="-342900">
              <a:lnSpc>
                <a:spcPct val="150000"/>
              </a:lnSpc>
              <a:buFont typeface="Arial" panose="020B0604020202090204" pitchFamily="34" charset="0"/>
              <a:buChar char="•"/>
            </a:pPr>
            <a:r>
              <a:rPr lang="zh-CN" altLang="en-US" sz="2000" dirty="0">
                <a:latin typeface="+mn-ea"/>
                <a:ea typeface="+mn-ea"/>
              </a:rPr>
              <a:t>减少网络流量、减轻网络拥塞</a:t>
            </a:r>
            <a:endParaRPr lang="en-US" altLang="zh-CN" sz="2000" dirty="0">
              <a:latin typeface="+mn-ea"/>
              <a:ea typeface="+mn-ea"/>
            </a:endParaRPr>
          </a:p>
          <a:p>
            <a:pPr lvl="1">
              <a:lnSpc>
                <a:spcPct val="150000"/>
              </a:lnSpc>
            </a:pPr>
            <a:r>
              <a:rPr lang="zh-CN" altLang="en-US" sz="2000" b="1" dirty="0">
                <a:latin typeface="+mn-ea"/>
                <a:ea typeface="+mn-ea"/>
              </a:rPr>
              <a:t>缺点</a:t>
            </a:r>
            <a:r>
              <a:rPr lang="zh-CN" altLang="en-US" sz="2000" dirty="0">
                <a:latin typeface="+mn-ea"/>
                <a:ea typeface="+mn-ea"/>
              </a:rPr>
              <a:t>：</a:t>
            </a:r>
            <a:endParaRPr lang="en-US" altLang="zh-CN" sz="2000" dirty="0">
              <a:latin typeface="+mn-ea"/>
              <a:ea typeface="+mn-ea"/>
            </a:endParaRPr>
          </a:p>
          <a:p>
            <a:pPr marL="1257300" lvl="2" indent="-342900">
              <a:lnSpc>
                <a:spcPct val="150000"/>
              </a:lnSpc>
              <a:buFont typeface="Arial" panose="020B0604020202090204" pitchFamily="34" charset="0"/>
              <a:buChar char="•"/>
            </a:pPr>
            <a:r>
              <a:rPr lang="zh-CN" altLang="en-US" sz="2000" dirty="0">
                <a:latin typeface="+mn-ea"/>
                <a:ea typeface="+mn-ea"/>
              </a:rPr>
              <a:t>最终用户访问到的内容可能是过时的，数据一致性问题</a:t>
            </a:r>
            <a:endParaRPr lang="en-US" altLang="zh-CN" sz="2000" dirty="0">
              <a:latin typeface="+mn-ea"/>
              <a:ea typeface="+mn-ea"/>
            </a:endParaRPr>
          </a:p>
          <a:p>
            <a:pPr marL="1257300" lvl="2" indent="-342900">
              <a:lnSpc>
                <a:spcPct val="150000"/>
              </a:lnSpc>
              <a:buFont typeface="Arial" panose="020B0604020202090204" pitchFamily="34" charset="0"/>
              <a:buChar char="•"/>
            </a:pPr>
            <a:r>
              <a:rPr lang="zh-CN" altLang="en-US" sz="2000" dirty="0">
                <a:latin typeface="+mn-ea"/>
                <a:ea typeface="+mn-ea"/>
              </a:rPr>
              <a:t>系统复杂度变高、运维成本变高</a:t>
            </a:r>
            <a:endParaRPr lang="en-US" altLang="zh-CN" sz="2000" dirty="0">
              <a:latin typeface="+mn-ea"/>
              <a:ea typeface="+mn-ea"/>
            </a:endParaRPr>
          </a:p>
          <a:p>
            <a:pPr marL="1257300" lvl="2" indent="-342900">
              <a:lnSpc>
                <a:spcPct val="150000"/>
              </a:lnSpc>
              <a:buFont typeface="Arial" panose="020B0604020202090204" pitchFamily="34" charset="0"/>
              <a:buChar char="•"/>
            </a:pPr>
            <a:r>
              <a:rPr lang="zh-CN" altLang="en-US" sz="2000" dirty="0">
                <a:latin typeface="+mn-ea"/>
              </a:rPr>
              <a:t>缓存穿透、缓存击穿、缓存雪崩等问题</a:t>
            </a:r>
            <a:endParaRPr lang="en-US" altLang="zh-CN" sz="2000" dirty="0">
              <a:latin typeface="楷体_GB2312" pitchFamily="49" charset="-122"/>
              <a:ea typeface="楷体_GB2312" pitchFamily="49" charset="-122"/>
            </a:endParaRPr>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227647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5.5  </a:t>
            </a:r>
            <a:r>
              <a:rPr lang="zh-CN" altLang="en-US" sz="2800" dirty="0">
                <a:latin typeface="宋体" panose="02010600030101010101" pitchFamily="2" charset="-122"/>
                <a:ea typeface="宋体" panose="02010600030101010101" pitchFamily="2" charset="-122"/>
                <a:sym typeface="+mn-ea"/>
              </a:rPr>
              <a:t>基于</a:t>
            </a:r>
            <a:r>
              <a:rPr lang="en-US" altLang="zh-CN" sz="2800" dirty="0">
                <a:latin typeface="宋体" panose="02010600030101010101" pitchFamily="2" charset="-122"/>
                <a:ea typeface="宋体" panose="02010600030101010101" pitchFamily="2" charset="-122"/>
                <a:sym typeface="+mn-ea"/>
              </a:rPr>
              <a:t>Redis</a:t>
            </a:r>
            <a:r>
              <a:rPr lang="zh-CN" altLang="en-US" sz="2800" dirty="0">
                <a:latin typeface="宋体" panose="02010600030101010101" pitchFamily="2" charset="-122"/>
                <a:ea typeface="宋体" panose="02010600030101010101" pitchFamily="2" charset="-122"/>
                <a:sym typeface="+mn-ea"/>
              </a:rPr>
              <a:t>的</a:t>
            </a:r>
            <a:r>
              <a:rPr lang="en-US" altLang="zh-CN" sz="2800" dirty="0">
                <a:latin typeface="宋体" panose="02010600030101010101" pitchFamily="2" charset="-122"/>
                <a:ea typeface="宋体" panose="02010600030101010101" pitchFamily="2" charset="-122"/>
                <a:sym typeface="+mn-ea"/>
              </a:rPr>
              <a:t>Session</a:t>
            </a:r>
            <a:r>
              <a:rPr lang="zh-CN" altLang="en-US" sz="2800" dirty="0">
                <a:latin typeface="宋体" panose="02010600030101010101" pitchFamily="2" charset="-122"/>
                <a:ea typeface="宋体" panose="02010600030101010101" pitchFamily="2" charset="-122"/>
                <a:sym typeface="+mn-ea"/>
              </a:rPr>
              <a:t>共享</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4" name="文本框 3"/>
          <p:cNvSpPr txBox="1"/>
          <p:nvPr/>
        </p:nvSpPr>
        <p:spPr>
          <a:xfrm>
            <a:off x="328930" y="5352415"/>
            <a:ext cx="4330065" cy="398780"/>
          </a:xfrm>
          <a:prstGeom prst="rect">
            <a:avLst/>
          </a:prstGeom>
          <a:noFill/>
        </p:spPr>
        <p:txBody>
          <a:bodyPr wrap="none" rtlCol="0">
            <a:spAutoFit/>
          </a:bodyPr>
          <a:p>
            <a:r>
              <a:rPr lang="zh-CN" altLang="en-US" sz="2000"/>
              <a:t>可以在</a:t>
            </a:r>
            <a:r>
              <a:rPr lang="en-US" altLang="zh-CN" sz="2000"/>
              <a:t>redis</a:t>
            </a:r>
            <a:r>
              <a:rPr lang="zh-CN" altLang="en-US" sz="2000"/>
              <a:t>中看到</a:t>
            </a:r>
            <a:r>
              <a:rPr lang="en-US" altLang="zh-CN" sz="2000"/>
              <a:t>session</a:t>
            </a:r>
            <a:r>
              <a:rPr lang="zh-CN" altLang="en-US" sz="2000"/>
              <a:t>数据及</a:t>
            </a:r>
            <a:r>
              <a:rPr lang="en-US" altLang="zh-CN" sz="2000"/>
              <a:t>TTL</a:t>
            </a:r>
            <a:endParaRPr lang="en-US" altLang="zh-CN" sz="2000"/>
          </a:p>
        </p:txBody>
      </p:sp>
      <p:pic>
        <p:nvPicPr>
          <p:cNvPr id="3" name="图片 2"/>
          <p:cNvPicPr>
            <a:picLocks noChangeAspect="1"/>
          </p:cNvPicPr>
          <p:nvPr/>
        </p:nvPicPr>
        <p:blipFill>
          <a:blip r:embed="rId1"/>
          <a:stretch>
            <a:fillRect/>
          </a:stretch>
        </p:blipFill>
        <p:spPr>
          <a:xfrm>
            <a:off x="328930" y="1529715"/>
            <a:ext cx="11534140" cy="3059430"/>
          </a:xfrm>
          <a:prstGeom prst="rect">
            <a:avLst/>
          </a:prstGeom>
        </p:spPr>
      </p:pic>
    </p:spTree>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关于我们"/>
          <p:cNvSpPr/>
          <p:nvPr/>
        </p:nvSpPr>
        <p:spPr>
          <a:xfrm>
            <a:off x="142875" y="446088"/>
            <a:ext cx="11444288" cy="227647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5.6  </a:t>
            </a:r>
            <a:r>
              <a:rPr lang="en-US" altLang="zh-CN" sz="2800" dirty="0">
                <a:latin typeface="宋体" panose="02010600030101010101" pitchFamily="2" charset="-122"/>
                <a:ea typeface="宋体" panose="02010600030101010101" pitchFamily="2" charset="-122"/>
              </a:rPr>
              <a:t>Redis</a:t>
            </a:r>
            <a:r>
              <a:rPr lang="zh-CN" altLang="en-US" sz="2800" dirty="0">
                <a:latin typeface="宋体" panose="02010600030101010101" pitchFamily="2" charset="-122"/>
                <a:ea typeface="宋体" panose="02010600030101010101" pitchFamily="2" charset="-122"/>
              </a:rPr>
              <a:t>在</a:t>
            </a:r>
            <a:r>
              <a:rPr lang="en-US" altLang="zh-CN" sz="2800" dirty="0">
                <a:latin typeface="宋体" panose="02010600030101010101" pitchFamily="2" charset="-122"/>
                <a:ea typeface="宋体" panose="02010600030101010101" pitchFamily="2" charset="-122"/>
              </a:rPr>
              <a:t>Web</a:t>
            </a:r>
            <a:r>
              <a:rPr lang="zh-CN" altLang="en-US" sz="2800" dirty="0">
                <a:latin typeface="宋体" panose="02010600030101010101" pitchFamily="2" charset="-122"/>
                <a:ea typeface="宋体" panose="02010600030101010101" pitchFamily="2" charset="-122"/>
              </a:rPr>
              <a:t>系统中的其它应用</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en-US" altLang="zh-CN" sz="2800" b="1" dirty="0">
              <a:solidFill>
                <a:schemeClr val="tx1">
                  <a:lumMod val="85000"/>
                  <a:lumOff val="15000"/>
                </a:schemeClr>
              </a:solidFill>
              <a:latin typeface="+mn-ea"/>
              <a:ea typeface="+mn-ea"/>
            </a:endParaRPr>
          </a:p>
          <a:p>
            <a:pPr eaLnBrk="1" fontAlgn="auto" hangingPunct="1">
              <a:lnSpc>
                <a:spcPct val="150000"/>
              </a:lnSpc>
              <a:spcBef>
                <a:spcPts val="0"/>
              </a:spcBef>
              <a:spcAft>
                <a:spcPts val="0"/>
              </a:spcAft>
              <a:defRPr/>
            </a:pPr>
            <a:endParaRPr lang="zh-CN" altLang="en-US" sz="2000" dirty="0">
              <a:solidFill>
                <a:schemeClr val="tx1">
                  <a:lumMod val="85000"/>
                  <a:lumOff val="15000"/>
                </a:schemeClr>
              </a:solidFill>
              <a:latin typeface="+mn-ea"/>
              <a:ea typeface="+mn-ea"/>
            </a:endParaRPr>
          </a:p>
        </p:txBody>
      </p:sp>
      <p:sp>
        <p:nvSpPr>
          <p:cNvPr id="17"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7" name="文本框 6"/>
          <p:cNvSpPr txBox="1"/>
          <p:nvPr/>
        </p:nvSpPr>
        <p:spPr>
          <a:xfrm>
            <a:off x="168274" y="1264546"/>
            <a:ext cx="12023726" cy="4861560"/>
          </a:xfrm>
          <a:prstGeom prst="rect">
            <a:avLst/>
          </a:prstGeom>
          <a:noFill/>
        </p:spPr>
        <p:txBody>
          <a:bodyPr wrap="square" rtlCol="0">
            <a:spAutoFit/>
          </a:bodyPr>
          <a:lstStyle/>
          <a:p>
            <a:pPr>
              <a:lnSpc>
                <a:spcPct val="150000"/>
              </a:lnSpc>
            </a:pPr>
            <a:r>
              <a:rPr lang="en-US" altLang="zh-CN" sz="2000" dirty="0"/>
              <a:t>Redis</a:t>
            </a:r>
            <a:r>
              <a:rPr lang="zh-CN" altLang="en-US" sz="2000" dirty="0"/>
              <a:t>在</a:t>
            </a:r>
            <a:r>
              <a:rPr lang="en-US" altLang="zh-CN" sz="2000" dirty="0"/>
              <a:t>Web</a:t>
            </a:r>
            <a:r>
              <a:rPr lang="zh-CN" altLang="en-US" sz="2000" dirty="0"/>
              <a:t>中的其它应用：</a:t>
            </a:r>
            <a:endParaRPr lang="en-US" altLang="zh-CN" sz="2000" dirty="0"/>
          </a:p>
          <a:p>
            <a:pPr marL="342900" indent="-342900">
              <a:lnSpc>
                <a:spcPct val="200000"/>
              </a:lnSpc>
              <a:buFont typeface="Arial" panose="020B0604020202090204" pitchFamily="34" charset="0"/>
              <a:buChar char="•"/>
            </a:pPr>
            <a:r>
              <a:rPr lang="zh-CN" altLang="en-US" sz="2000" dirty="0"/>
              <a:t>验证码，自动设置过期时间</a:t>
            </a:r>
            <a:endParaRPr lang="en-US" altLang="zh-CN" sz="2000" dirty="0"/>
          </a:p>
          <a:p>
            <a:pPr marL="342900" indent="-342900">
              <a:lnSpc>
                <a:spcPct val="200000"/>
              </a:lnSpc>
              <a:buFont typeface="Arial" panose="020B0604020202090204" pitchFamily="34" charset="0"/>
              <a:buChar char="•"/>
            </a:pPr>
            <a:r>
              <a:rPr lang="zh-CN" altLang="en-US" sz="2000" dirty="0"/>
              <a:t>前端重复请求过滤：将</a:t>
            </a:r>
            <a:r>
              <a:rPr lang="en-US" altLang="zh-CN" sz="2000" dirty="0"/>
              <a:t>Request IP</a:t>
            </a:r>
            <a:r>
              <a:rPr lang="zh-CN" altLang="en-US" sz="2000" dirty="0"/>
              <a:t>、参数、接口等</a:t>
            </a:r>
            <a:r>
              <a:rPr lang="en-US" altLang="zh-CN" sz="2000" dirty="0"/>
              <a:t>hash</a:t>
            </a:r>
            <a:r>
              <a:rPr lang="zh-CN" altLang="en-US" sz="2000" dirty="0"/>
              <a:t>作为</a:t>
            </a:r>
            <a:r>
              <a:rPr lang="en-US" altLang="zh-CN" sz="2000" dirty="0"/>
              <a:t>key</a:t>
            </a:r>
            <a:r>
              <a:rPr lang="zh-CN" altLang="en-US" sz="2000" dirty="0"/>
              <a:t>存储</a:t>
            </a:r>
            <a:r>
              <a:rPr lang="en-US" altLang="zh-CN" sz="2000" dirty="0" err="1"/>
              <a:t>redis</a:t>
            </a:r>
            <a:r>
              <a:rPr lang="zh-CN" altLang="en-US" sz="2000" dirty="0"/>
              <a:t>（幂等性请求），设置有效期</a:t>
            </a:r>
            <a:endParaRPr lang="en-US" altLang="zh-CN" sz="2000" dirty="0"/>
          </a:p>
          <a:p>
            <a:pPr marL="342900" indent="-342900">
              <a:lnSpc>
                <a:spcPct val="200000"/>
              </a:lnSpc>
              <a:buFont typeface="Arial" panose="020B0604020202090204" pitchFamily="34" charset="0"/>
              <a:buChar char="•"/>
            </a:pPr>
            <a:r>
              <a:rPr lang="zh-CN" altLang="en-US" sz="2000" dirty="0"/>
              <a:t>排行榜：使用</a:t>
            </a:r>
            <a:r>
              <a:rPr lang="en-US" altLang="zh-CN" sz="2000" dirty="0" err="1"/>
              <a:t>zset</a:t>
            </a:r>
            <a:endParaRPr lang="en-US" altLang="zh-CN" sz="2000" dirty="0"/>
          </a:p>
          <a:p>
            <a:pPr marL="342900" indent="-342900">
              <a:lnSpc>
                <a:spcPct val="200000"/>
              </a:lnSpc>
              <a:buFont typeface="Arial" panose="020B0604020202090204" pitchFamily="34" charset="0"/>
              <a:buChar char="•"/>
            </a:pPr>
            <a:r>
              <a:rPr lang="zh-CN" altLang="en-US" sz="2000" dirty="0"/>
              <a:t>限流：一段时间内的访问次数限制，使用</a:t>
            </a:r>
            <a:r>
              <a:rPr lang="en-US" altLang="zh-CN" sz="2000" dirty="0" err="1"/>
              <a:t>zset</a:t>
            </a:r>
            <a:r>
              <a:rPr lang="zh-CN" altLang="en-US" sz="2000" dirty="0"/>
              <a:t>，时间戳作为</a:t>
            </a:r>
            <a:r>
              <a:rPr lang="en-US" altLang="zh-CN" sz="2000" dirty="0"/>
              <a:t>score</a:t>
            </a:r>
            <a:r>
              <a:rPr lang="zh-CN" altLang="en-US" sz="2000" dirty="0"/>
              <a:t>，可获取指定区间内的记录数。</a:t>
            </a:r>
            <a:endParaRPr lang="en-US" altLang="zh-CN" sz="2000" dirty="0"/>
          </a:p>
          <a:p>
            <a:pPr marL="342900" indent="-342900">
              <a:lnSpc>
                <a:spcPct val="200000"/>
              </a:lnSpc>
              <a:buFont typeface="Arial" panose="020B0604020202090204" pitchFamily="34" charset="0"/>
              <a:buChar char="•"/>
            </a:pPr>
            <a:r>
              <a:rPr lang="zh-CN" altLang="en-US" sz="2000" dirty="0"/>
              <a:t>去重：布隆过滤器</a:t>
            </a:r>
            <a:endParaRPr lang="en-US" altLang="zh-CN" sz="2000" dirty="0"/>
          </a:p>
          <a:p>
            <a:pPr marL="342900" indent="-342900">
              <a:lnSpc>
                <a:spcPct val="200000"/>
              </a:lnSpc>
              <a:buFont typeface="Arial" panose="020B0604020202090204" pitchFamily="34" charset="0"/>
              <a:buChar char="•"/>
            </a:pPr>
            <a:r>
              <a:rPr lang="zh-CN" altLang="en-US" sz="2000" dirty="0"/>
              <a:t>消息服务：消息队列、已读未读</a:t>
            </a:r>
            <a:endParaRPr lang="en-US" altLang="zh-CN" sz="2000" dirty="0"/>
          </a:p>
          <a:p>
            <a:pPr marL="342900" indent="-342900">
              <a:lnSpc>
                <a:spcPct val="200000"/>
              </a:lnSpc>
              <a:buFont typeface="Arial" panose="020B0604020202090204" pitchFamily="34" charset="0"/>
              <a:buChar char="•"/>
            </a:pPr>
            <a:r>
              <a:rPr lang="zh-CN" altLang="en-US" sz="2000" dirty="0"/>
              <a:t>分布式锁，秒杀</a:t>
            </a:r>
            <a:endParaRPr lang="en-US" altLang="zh-CN" sz="2000"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383665"/>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5.1  </a:t>
            </a:r>
            <a:r>
              <a:rPr lang="en-US" altLang="zh-CN" sz="2800" dirty="0">
                <a:latin typeface="宋体" panose="02010600030101010101" pitchFamily="2" charset="-122"/>
                <a:ea typeface="宋体" panose="02010600030101010101" pitchFamily="2" charset="-122"/>
              </a:rPr>
              <a:t>Web</a:t>
            </a:r>
            <a:r>
              <a:rPr lang="zh-CN" altLang="en-US" sz="2800" dirty="0">
                <a:latin typeface="宋体" panose="02010600030101010101" pitchFamily="2" charset="-122"/>
                <a:ea typeface="宋体" panose="02010600030101010101" pitchFamily="2" charset="-122"/>
              </a:rPr>
              <a:t>缓存技术概述</a:t>
            </a:r>
            <a:endParaRPr lang="en-US" altLang="zh-CN"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90204" pitchFamily="34" charset="0"/>
              </a:defRPr>
            </a:lvl2pPr>
            <a:lvl3pPr marL="1143000" indent="-228600">
              <a:spcBef>
                <a:spcPct val="20000"/>
              </a:spcBef>
              <a:buClr>
                <a:schemeClr val="tx1"/>
              </a:buClr>
              <a:buChar char="•"/>
              <a:defRPr sz="2400">
                <a:solidFill>
                  <a:schemeClr val="tx1"/>
                </a:solidFill>
                <a:latin typeface="Arial" panose="020B0604020202090204" pitchFamily="34" charset="0"/>
              </a:defRPr>
            </a:lvl3pPr>
            <a:lvl4pPr marL="1600200" indent="-228600">
              <a:spcBef>
                <a:spcPct val="20000"/>
              </a:spcBef>
              <a:buChar char="–"/>
              <a:defRPr sz="2000">
                <a:solidFill>
                  <a:schemeClr val="tx1"/>
                </a:solidFill>
                <a:latin typeface="Arial" panose="020B0604020202090204" pitchFamily="34" charset="0"/>
              </a:defRPr>
            </a:lvl4pPr>
            <a:lvl5pPr marL="2057400" indent="-228600">
              <a:spcBef>
                <a:spcPct val="20000"/>
              </a:spcBef>
              <a:buChar char="»"/>
              <a:defRPr sz="2000">
                <a:solidFill>
                  <a:schemeClr val="tx1"/>
                </a:solidFill>
                <a:latin typeface="Arial" panose="020B060402020209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anose="02010600030101010101" pitchFamily="2" charset="-122"/>
              <a:ea typeface="宋体" panose="02010600030101010101" pitchFamily="2" charset="-122"/>
            </a:endParaRPr>
          </a:p>
        </p:txBody>
      </p:sp>
      <p:sp>
        <p:nvSpPr>
          <p:cNvPr id="2" name="矩形 1"/>
          <p:cNvSpPr/>
          <p:nvPr/>
        </p:nvSpPr>
        <p:spPr>
          <a:xfrm>
            <a:off x="0" y="1315421"/>
            <a:ext cx="11902967" cy="2400657"/>
          </a:xfrm>
          <a:prstGeom prst="rect">
            <a:avLst/>
          </a:prstGeom>
        </p:spPr>
        <p:txBody>
          <a:bodyPr wrap="square">
            <a:spAutoFit/>
          </a:bodyPr>
          <a:lstStyle/>
          <a:p>
            <a:pPr lvl="1">
              <a:lnSpc>
                <a:spcPct val="150000"/>
              </a:lnSpc>
            </a:pPr>
            <a:r>
              <a:rPr lang="en-US" altLang="zh-CN" sz="2000" b="1" dirty="0">
                <a:latin typeface="+mn-ea"/>
                <a:ea typeface="+mn-ea"/>
              </a:rPr>
              <a:t>Web</a:t>
            </a:r>
            <a:r>
              <a:rPr lang="zh-CN" altLang="en-US" sz="2000" b="1" dirty="0">
                <a:latin typeface="+mn-ea"/>
                <a:ea typeface="+mn-ea"/>
              </a:rPr>
              <a:t>缓存技术分类</a:t>
            </a:r>
            <a:r>
              <a:rPr lang="zh-CN" altLang="en-US" sz="2000" dirty="0">
                <a:latin typeface="+mn-ea"/>
                <a:ea typeface="+mn-ea"/>
              </a:rPr>
              <a:t>：</a:t>
            </a:r>
            <a:endParaRPr lang="en-US" altLang="zh-CN" sz="2000" dirty="0">
              <a:latin typeface="+mn-ea"/>
              <a:ea typeface="+mn-ea"/>
            </a:endParaRPr>
          </a:p>
          <a:p>
            <a:pPr marL="800100" lvl="1" indent="-342900">
              <a:lnSpc>
                <a:spcPct val="150000"/>
              </a:lnSpc>
              <a:buFont typeface="Arial" panose="020B0604020202090204" pitchFamily="34" charset="0"/>
              <a:buChar char="•"/>
            </a:pPr>
            <a:r>
              <a:rPr lang="zh-CN" altLang="en-US" sz="2000" dirty="0">
                <a:latin typeface="+mn-ea"/>
                <a:ea typeface="+mn-ea"/>
              </a:rPr>
              <a:t>客户端缓存：</a:t>
            </a:r>
            <a:r>
              <a:rPr lang="en-US" altLang="zh-CN" sz="2000" dirty="0">
                <a:latin typeface="+mn-ea"/>
                <a:ea typeface="+mn-ea"/>
              </a:rPr>
              <a:t>http cache-control</a:t>
            </a:r>
            <a:r>
              <a:rPr lang="zh-CN" altLang="en-US" sz="2000" dirty="0">
                <a:latin typeface="+mn-ea"/>
                <a:ea typeface="+mn-ea"/>
              </a:rPr>
              <a:t>、</a:t>
            </a:r>
            <a:r>
              <a:rPr lang="en-US" altLang="zh-CN" sz="2000" dirty="0">
                <a:latin typeface="+mn-ea"/>
                <a:ea typeface="+mn-ea"/>
              </a:rPr>
              <a:t>Storage</a:t>
            </a:r>
            <a:r>
              <a:rPr lang="zh-CN" altLang="en-US" sz="2000" dirty="0">
                <a:latin typeface="+mn-ea"/>
                <a:ea typeface="+mn-ea"/>
              </a:rPr>
              <a:t>、</a:t>
            </a:r>
            <a:r>
              <a:rPr lang="en-US" altLang="zh-CN" sz="2000" dirty="0">
                <a:latin typeface="+mn-ea"/>
                <a:ea typeface="+mn-ea"/>
              </a:rPr>
              <a:t>Cookie</a:t>
            </a:r>
            <a:endParaRPr lang="en-US" altLang="zh-CN" sz="2000" dirty="0">
              <a:latin typeface="+mn-ea"/>
              <a:ea typeface="+mn-ea"/>
            </a:endParaRPr>
          </a:p>
          <a:p>
            <a:pPr marL="800100" lvl="1" indent="-342900">
              <a:lnSpc>
                <a:spcPct val="150000"/>
              </a:lnSpc>
              <a:buFont typeface="Arial" panose="020B0604020202090204" pitchFamily="34" charset="0"/>
              <a:buChar char="•"/>
            </a:pPr>
            <a:r>
              <a:rPr lang="en-US" altLang="zh-CN" sz="2000" dirty="0">
                <a:latin typeface="+mn-ea"/>
                <a:ea typeface="+mn-ea"/>
              </a:rPr>
              <a:t>Proxy</a:t>
            </a:r>
            <a:r>
              <a:rPr lang="zh-CN" altLang="en-US" sz="2000" dirty="0">
                <a:latin typeface="+mn-ea"/>
                <a:ea typeface="+mn-ea"/>
              </a:rPr>
              <a:t>缓存：</a:t>
            </a:r>
            <a:r>
              <a:rPr lang="en-US" altLang="zh-CN" sz="2000" dirty="0">
                <a:latin typeface="+mn-ea"/>
                <a:ea typeface="+mn-ea"/>
              </a:rPr>
              <a:t>CDN</a:t>
            </a:r>
            <a:r>
              <a:rPr lang="zh-CN" altLang="en-US" sz="2000" dirty="0">
                <a:latin typeface="+mn-ea"/>
                <a:ea typeface="+mn-ea"/>
              </a:rPr>
              <a:t>（</a:t>
            </a:r>
            <a:r>
              <a:rPr lang="zh-CN" altLang="en-US" sz="2000" dirty="0"/>
              <a:t>内容分发网络）</a:t>
            </a:r>
            <a:r>
              <a:rPr lang="zh-CN" altLang="en-US" sz="2000" dirty="0">
                <a:latin typeface="+mn-ea"/>
                <a:ea typeface="+mn-ea"/>
              </a:rPr>
              <a:t>、代理服务器缓存（</a:t>
            </a:r>
            <a:r>
              <a:rPr lang="en-US" altLang="zh-CN" sz="2000" dirty="0">
                <a:latin typeface="+mn-ea"/>
                <a:ea typeface="+mn-ea"/>
              </a:rPr>
              <a:t>Varnish</a:t>
            </a:r>
            <a:r>
              <a:rPr lang="zh-CN" altLang="en-US" sz="2000" dirty="0">
                <a:latin typeface="+mn-ea"/>
                <a:ea typeface="+mn-ea"/>
              </a:rPr>
              <a:t>、</a:t>
            </a:r>
            <a:r>
              <a:rPr lang="en-US" altLang="zh-CN" sz="2000" dirty="0">
                <a:latin typeface="+mn-ea"/>
                <a:ea typeface="+mn-ea"/>
              </a:rPr>
              <a:t>Squid</a:t>
            </a:r>
            <a:r>
              <a:rPr lang="zh-CN" altLang="en-US" sz="2000" dirty="0">
                <a:latin typeface="+mn-ea"/>
                <a:ea typeface="+mn-ea"/>
              </a:rPr>
              <a:t>、</a:t>
            </a:r>
            <a:r>
              <a:rPr lang="en-US" altLang="zh-CN" sz="2000" dirty="0">
                <a:latin typeface="+mn-ea"/>
                <a:ea typeface="+mn-ea"/>
              </a:rPr>
              <a:t>Nginx</a:t>
            </a:r>
            <a:r>
              <a:rPr lang="zh-CN" altLang="en-US" sz="2000" dirty="0">
                <a:latin typeface="+mn-ea"/>
                <a:ea typeface="+mn-ea"/>
              </a:rPr>
              <a:t>缓存模块）</a:t>
            </a:r>
            <a:endParaRPr lang="en-US" altLang="zh-CN" sz="2000" dirty="0">
              <a:latin typeface="+mn-ea"/>
              <a:ea typeface="+mn-ea"/>
            </a:endParaRPr>
          </a:p>
          <a:p>
            <a:pPr marL="800100" lvl="1" indent="-342900">
              <a:lnSpc>
                <a:spcPct val="150000"/>
              </a:lnSpc>
              <a:buFont typeface="Arial" panose="020B0604020202090204" pitchFamily="34" charset="0"/>
              <a:buChar char="•"/>
            </a:pPr>
            <a:r>
              <a:rPr lang="zh-CN" altLang="en-US" sz="2000" b="1" dirty="0">
                <a:latin typeface="+mn-ea"/>
                <a:ea typeface="+mn-ea"/>
              </a:rPr>
              <a:t>服务器端缓存</a:t>
            </a:r>
            <a:r>
              <a:rPr lang="zh-CN" altLang="en-US" sz="2000" dirty="0">
                <a:latin typeface="+mn-ea"/>
                <a:ea typeface="+mn-ea"/>
              </a:rPr>
              <a:t>：</a:t>
            </a:r>
            <a:r>
              <a:rPr lang="zh-CN" altLang="en-US" sz="2000" dirty="0">
                <a:solidFill>
                  <a:srgbClr val="FF0000"/>
                </a:solidFill>
                <a:latin typeface="+mn-ea"/>
                <a:ea typeface="+mn-ea"/>
              </a:rPr>
              <a:t>页面缓存</a:t>
            </a:r>
            <a:r>
              <a:rPr lang="zh-CN" altLang="en-US" sz="2000" dirty="0">
                <a:latin typeface="+mn-ea"/>
                <a:ea typeface="+mn-ea"/>
              </a:rPr>
              <a:t>（后端模板、将生成的动态页面缓存）、</a:t>
            </a:r>
            <a:r>
              <a:rPr lang="zh-CN" altLang="en-US" sz="2000" dirty="0">
                <a:solidFill>
                  <a:srgbClr val="FF0000"/>
                </a:solidFill>
                <a:latin typeface="+mn-ea"/>
                <a:ea typeface="+mn-ea"/>
              </a:rPr>
              <a:t>数据缓存</a:t>
            </a:r>
            <a:r>
              <a:rPr lang="zh-CN" altLang="en-US" sz="2000" dirty="0">
                <a:latin typeface="+mn-ea"/>
                <a:ea typeface="+mn-ea"/>
              </a:rPr>
              <a:t>（</a:t>
            </a:r>
            <a:r>
              <a:rPr lang="en-US" altLang="zh-CN" sz="2000" dirty="0" err="1">
                <a:latin typeface="+mn-ea"/>
                <a:ea typeface="+mn-ea"/>
              </a:rPr>
              <a:t>EhCache</a:t>
            </a:r>
            <a:r>
              <a:rPr lang="zh-CN" altLang="en-US" sz="2000" dirty="0">
                <a:latin typeface="+mn-ea"/>
                <a:ea typeface="+mn-ea"/>
              </a:rPr>
              <a:t>、</a:t>
            </a:r>
            <a:r>
              <a:rPr lang="en-US" altLang="zh-CN" sz="2000" dirty="0" err="1">
                <a:latin typeface="+mn-ea"/>
                <a:ea typeface="+mn-ea"/>
              </a:rPr>
              <a:t>MemCached</a:t>
            </a:r>
            <a:r>
              <a:rPr lang="zh-CN" altLang="en-US" sz="2000" dirty="0">
                <a:latin typeface="+mn-ea"/>
                <a:ea typeface="+mn-ea"/>
              </a:rPr>
              <a:t>，</a:t>
            </a:r>
            <a:r>
              <a:rPr lang="en-US" altLang="zh-CN" sz="2000" dirty="0">
                <a:latin typeface="+mn-ea"/>
                <a:ea typeface="+mn-ea"/>
              </a:rPr>
              <a:t>Redis</a:t>
            </a:r>
            <a:r>
              <a:rPr lang="zh-CN" altLang="en-US" sz="2000" dirty="0">
                <a:latin typeface="+mn-ea"/>
                <a:ea typeface="+mn-ea"/>
              </a:rPr>
              <a:t>）、</a:t>
            </a:r>
            <a:r>
              <a:rPr lang="zh-CN" altLang="en-US" sz="2000" dirty="0">
                <a:solidFill>
                  <a:srgbClr val="FF0000"/>
                </a:solidFill>
                <a:latin typeface="+mn-ea"/>
                <a:ea typeface="+mn-ea"/>
              </a:rPr>
              <a:t>数据库缓存</a:t>
            </a:r>
            <a:r>
              <a:rPr lang="zh-CN" altLang="en-US" sz="2000" dirty="0">
                <a:latin typeface="+mn-ea"/>
                <a:ea typeface="+mn-ea"/>
              </a:rPr>
              <a:t>（</a:t>
            </a:r>
            <a:r>
              <a:rPr lang="zh-CN" altLang="en-US" sz="2000" dirty="0"/>
              <a:t>一般由数据库提供</a:t>
            </a:r>
            <a:r>
              <a:rPr lang="zh-CN" altLang="en-US" sz="2000" dirty="0">
                <a:latin typeface="+mn-ea"/>
                <a:ea typeface="+mn-ea"/>
              </a:rPr>
              <a:t>）等</a:t>
            </a:r>
            <a:endParaRPr lang="en-US" altLang="zh-CN" sz="2000" dirty="0">
              <a:latin typeface="楷体_GB2312" pitchFamily="49" charset="-122"/>
              <a:ea typeface="楷体_GB2312" pitchFamily="49" charset="-122"/>
            </a:endParaRPr>
          </a:p>
        </p:txBody>
      </p:sp>
      <p:pic>
        <p:nvPicPr>
          <p:cNvPr id="6" name="图片 5"/>
          <p:cNvPicPr>
            <a:picLocks noChangeAspect="1"/>
          </p:cNvPicPr>
          <p:nvPr/>
        </p:nvPicPr>
        <p:blipFill>
          <a:blip r:embed="rId1"/>
          <a:stretch>
            <a:fillRect/>
          </a:stretch>
        </p:blipFill>
        <p:spPr>
          <a:xfrm>
            <a:off x="2988569" y="3779928"/>
            <a:ext cx="5925828" cy="2899373"/>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81483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5.2 </a:t>
            </a:r>
            <a:r>
              <a:rPr lang="zh-CN" altLang="en-US" sz="2800" dirty="0">
                <a:latin typeface="宋体" panose="02010600030101010101" pitchFamily="2" charset="-122"/>
                <a:ea typeface="宋体" panose="02010600030101010101" pitchFamily="2" charset="-122"/>
              </a:rPr>
              <a:t>典型的缓存中间件</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90204" pitchFamily="34" charset="0"/>
              </a:defRPr>
            </a:lvl2pPr>
            <a:lvl3pPr marL="1143000" indent="-228600">
              <a:spcBef>
                <a:spcPct val="20000"/>
              </a:spcBef>
              <a:buClr>
                <a:schemeClr val="tx1"/>
              </a:buClr>
              <a:buChar char="•"/>
              <a:defRPr sz="2400">
                <a:solidFill>
                  <a:schemeClr val="tx1"/>
                </a:solidFill>
                <a:latin typeface="Arial" panose="020B0604020202090204" pitchFamily="34" charset="0"/>
              </a:defRPr>
            </a:lvl3pPr>
            <a:lvl4pPr marL="1600200" indent="-228600">
              <a:spcBef>
                <a:spcPct val="20000"/>
              </a:spcBef>
              <a:buChar char="–"/>
              <a:defRPr sz="2000">
                <a:solidFill>
                  <a:schemeClr val="tx1"/>
                </a:solidFill>
                <a:latin typeface="Arial" panose="020B0604020202090204" pitchFamily="34" charset="0"/>
              </a:defRPr>
            </a:lvl4pPr>
            <a:lvl5pPr marL="2057400" indent="-228600">
              <a:spcBef>
                <a:spcPct val="20000"/>
              </a:spcBef>
              <a:buChar char="»"/>
              <a:defRPr sz="2000">
                <a:solidFill>
                  <a:schemeClr val="tx1"/>
                </a:solidFill>
                <a:latin typeface="Arial" panose="020B060402020209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anose="02010600030101010101" pitchFamily="2" charset="-122"/>
              <a:ea typeface="宋体" panose="02010600030101010101" pitchFamily="2" charset="-122"/>
            </a:endParaRPr>
          </a:p>
        </p:txBody>
      </p:sp>
      <p:sp>
        <p:nvSpPr>
          <p:cNvPr id="2" name="矩形 1"/>
          <p:cNvSpPr/>
          <p:nvPr/>
        </p:nvSpPr>
        <p:spPr>
          <a:xfrm>
            <a:off x="0" y="1337521"/>
            <a:ext cx="11772900" cy="1866858"/>
          </a:xfrm>
          <a:prstGeom prst="rect">
            <a:avLst/>
          </a:prstGeom>
        </p:spPr>
        <p:txBody>
          <a:bodyPr wrap="square">
            <a:spAutoFit/>
          </a:bodyPr>
          <a:lstStyle/>
          <a:p>
            <a:pPr lvl="1">
              <a:lnSpc>
                <a:spcPct val="150000"/>
              </a:lnSpc>
            </a:pPr>
            <a:r>
              <a:rPr lang="en-US" altLang="zh-CN" sz="2000" dirty="0" err="1">
                <a:solidFill>
                  <a:srgbClr val="FF0000"/>
                </a:solidFill>
              </a:rPr>
              <a:t>ConcurrentHashMap</a:t>
            </a:r>
            <a:r>
              <a:rPr lang="zh-CN" altLang="en-US" sz="2000" dirty="0"/>
              <a:t>：</a:t>
            </a:r>
            <a:r>
              <a:rPr lang="en-US" altLang="zh-CN" sz="2000" dirty="0" err="1"/>
              <a:t>HashMap</a:t>
            </a:r>
            <a:r>
              <a:rPr lang="zh-CN" altLang="en-US" sz="2000" dirty="0"/>
              <a:t>在多线程环境下可能会死锁，</a:t>
            </a:r>
            <a:r>
              <a:rPr lang="en-US" altLang="zh-CN" sz="2000" dirty="0"/>
              <a:t> </a:t>
            </a:r>
            <a:r>
              <a:rPr lang="en-US" altLang="zh-CN" sz="2000" dirty="0" err="1"/>
              <a:t>ConcurrentHashMap</a:t>
            </a:r>
            <a:r>
              <a:rPr lang="zh-CN" altLang="en-US" sz="2000" dirty="0"/>
              <a:t>是一种保证并发更新安全的</a:t>
            </a:r>
            <a:r>
              <a:rPr lang="en-US" altLang="zh-CN" sz="2000" dirty="0" err="1"/>
              <a:t>HashMap</a:t>
            </a:r>
            <a:r>
              <a:rPr lang="zh-CN" altLang="en-US" sz="2000" dirty="0"/>
              <a:t>，但仍不是线程安全。在进程内使用，</a:t>
            </a:r>
            <a:r>
              <a:rPr lang="zh-CN" altLang="en-US" sz="2000" dirty="0">
                <a:solidFill>
                  <a:srgbClr val="FF0000"/>
                </a:solidFill>
              </a:rPr>
              <a:t>不具备缓存数据淘汰、过期、持久化等能力</a:t>
            </a:r>
            <a:r>
              <a:rPr lang="zh-CN" altLang="en-US" sz="2000" dirty="0"/>
              <a:t>，只适合单体应用或者开发环境使用。 </a:t>
            </a:r>
            <a:endParaRPr lang="en-US" altLang="zh-CN" sz="2000" dirty="0"/>
          </a:p>
          <a:p>
            <a:pPr lvl="1">
              <a:lnSpc>
                <a:spcPct val="150000"/>
              </a:lnSpc>
            </a:pPr>
            <a:endParaRPr lang="en-US" altLang="zh-CN" sz="2000" dirty="0">
              <a:latin typeface="楷体_GB2312" pitchFamily="49" charset="-122"/>
              <a:ea typeface="楷体_GB2312" pitchFamily="49" charset="-122"/>
            </a:endParaRPr>
          </a:p>
        </p:txBody>
      </p:sp>
      <p:pic>
        <p:nvPicPr>
          <p:cNvPr id="11266" name="Picture 2" descr="http://www.ehcache.org/images/ehcach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94991" y="4179577"/>
            <a:ext cx="3307177" cy="42548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88940" y="2996453"/>
            <a:ext cx="11383959" cy="3686137"/>
          </a:xfrm>
          <a:prstGeom prst="rect">
            <a:avLst/>
          </a:prstGeom>
          <a:noFill/>
        </p:spPr>
        <p:txBody>
          <a:bodyPr wrap="square" rtlCol="0">
            <a:spAutoFit/>
          </a:bodyPr>
          <a:lstStyle/>
          <a:p>
            <a:pPr>
              <a:lnSpc>
                <a:spcPct val="150000"/>
              </a:lnSpc>
            </a:pPr>
            <a:r>
              <a:rPr lang="en-US" altLang="zh-CN" sz="2000" dirty="0" err="1">
                <a:solidFill>
                  <a:srgbClr val="FF0000"/>
                </a:solidFill>
              </a:rPr>
              <a:t>EhCache</a:t>
            </a:r>
            <a:r>
              <a:rPr lang="zh-CN" altLang="en-US" sz="2000" dirty="0"/>
              <a:t>：是一个纯</a:t>
            </a:r>
            <a:r>
              <a:rPr lang="en-US" altLang="zh-CN" sz="2000" dirty="0"/>
              <a:t>Java</a:t>
            </a:r>
            <a:r>
              <a:rPr lang="zh-CN" altLang="en-US" sz="2000" dirty="0"/>
              <a:t>的</a:t>
            </a:r>
            <a:r>
              <a:rPr lang="zh-CN" altLang="en-US" sz="2000" dirty="0">
                <a:solidFill>
                  <a:srgbClr val="FF0000"/>
                </a:solidFill>
              </a:rPr>
              <a:t>进程内缓存框架</a:t>
            </a:r>
            <a:r>
              <a:rPr lang="zh-CN" altLang="en-US" sz="2000" dirty="0"/>
              <a:t>，快速，简单，支持多种缓存策略、支持持久化，由于是进程内缓存，所以速度快，效率高，</a:t>
            </a:r>
            <a:r>
              <a:rPr lang="en-US" altLang="zh-CN" sz="2000" dirty="0"/>
              <a:t>EhCache3</a:t>
            </a:r>
            <a:r>
              <a:rPr lang="zh-CN" altLang="en-US" sz="2000" dirty="0"/>
              <a:t>符合</a:t>
            </a:r>
            <a:r>
              <a:rPr lang="en-US" altLang="zh-CN" sz="2000" dirty="0"/>
              <a:t>JSR-107</a:t>
            </a:r>
            <a:r>
              <a:rPr lang="zh-CN" altLang="en-US" sz="2000" dirty="0"/>
              <a:t>规范。但缓存共享及分布式应用支持有限，</a:t>
            </a:r>
            <a:r>
              <a:rPr lang="zh-CN" altLang="en-US" sz="2000" dirty="0">
                <a:solidFill>
                  <a:srgbClr val="FF0000"/>
                </a:solidFill>
              </a:rPr>
              <a:t>一般用于单机本地缓存</a:t>
            </a:r>
            <a:r>
              <a:rPr lang="zh-CN" altLang="en-US" sz="2000" dirty="0"/>
              <a:t>。</a:t>
            </a:r>
            <a:endParaRPr lang="en-US" altLang="zh-CN" sz="2000" dirty="0"/>
          </a:p>
          <a:p>
            <a:pPr>
              <a:lnSpc>
                <a:spcPct val="150000"/>
              </a:lnSpc>
            </a:pPr>
            <a:endParaRPr lang="en-US" altLang="zh-CN" dirty="0"/>
          </a:p>
          <a:p>
            <a:pPr>
              <a:lnSpc>
                <a:spcPct val="150000"/>
              </a:lnSpc>
            </a:pPr>
            <a:r>
              <a:rPr lang="en-US" altLang="zh-CN" sz="2000" dirty="0" err="1">
                <a:solidFill>
                  <a:srgbClr val="FF0000"/>
                </a:solidFill>
              </a:rPr>
              <a:t>MemCached</a:t>
            </a:r>
            <a:r>
              <a:rPr lang="zh-CN" altLang="en-US" sz="2000" dirty="0"/>
              <a:t>：高性能，分布式</a:t>
            </a:r>
            <a:r>
              <a:rPr lang="zh-CN" altLang="en-US" sz="2000" dirty="0">
                <a:solidFill>
                  <a:srgbClr val="FF0000"/>
                </a:solidFill>
              </a:rPr>
              <a:t>内存对象缓存系统</a:t>
            </a:r>
            <a:r>
              <a:rPr lang="zh-CN" altLang="en-US" sz="2000" dirty="0"/>
              <a:t>，多线程，不支持持久化。</a:t>
            </a:r>
            <a:endParaRPr lang="en-US" altLang="zh-CN" sz="2000" dirty="0"/>
          </a:p>
          <a:p>
            <a:pPr>
              <a:lnSpc>
                <a:spcPct val="150000"/>
              </a:lnSpc>
            </a:pPr>
            <a:endParaRPr lang="en-US" altLang="zh-CN" sz="2000" dirty="0"/>
          </a:p>
          <a:p>
            <a:pPr>
              <a:lnSpc>
                <a:spcPct val="150000"/>
              </a:lnSpc>
            </a:pPr>
            <a:r>
              <a:rPr lang="en-US" altLang="zh-CN" sz="2000" dirty="0">
                <a:solidFill>
                  <a:srgbClr val="FF0000"/>
                </a:solidFill>
              </a:rPr>
              <a:t>Redis</a:t>
            </a:r>
            <a:r>
              <a:rPr lang="zh-CN" altLang="en-US" sz="2000" dirty="0"/>
              <a:t>：高性能，分布式</a:t>
            </a:r>
            <a:r>
              <a:rPr lang="zh-CN" altLang="en-US" sz="2000" dirty="0">
                <a:solidFill>
                  <a:srgbClr val="FF0000"/>
                </a:solidFill>
              </a:rPr>
              <a:t>内存数据库</a:t>
            </a:r>
            <a:r>
              <a:rPr lang="zh-CN" altLang="en-US" sz="2000" dirty="0"/>
              <a:t>，支持数据结构丰富，单线程支持持久化，</a:t>
            </a:r>
            <a:endParaRPr lang="en-US" altLang="zh-CN" sz="2000" dirty="0"/>
          </a:p>
          <a:p>
            <a:pPr>
              <a:lnSpc>
                <a:spcPct val="150000"/>
              </a:lnSpc>
            </a:pPr>
            <a:r>
              <a:rPr lang="zh-CN" altLang="en-US" sz="2000" dirty="0"/>
              <a:t>可以作为缓存使用。</a:t>
            </a:r>
            <a:endParaRPr lang="en-US" altLang="zh-CN" sz="2000" dirty="0"/>
          </a:p>
        </p:txBody>
      </p:sp>
      <p:pic>
        <p:nvPicPr>
          <p:cNvPr id="11269" name="Picture 5" descr="https://bkimg.cdn.bcebos.com/pic/aec379310a55b319139cb67141a98226cffc1748?x-bce-process=image/resize,m_lfit,w_268,limit_1/format,f_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24729" y="5413334"/>
            <a:ext cx="1533830" cy="15338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447" y="4772523"/>
            <a:ext cx="913943" cy="913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V="1">
            <a:off x="168275" y="1047751"/>
            <a:ext cx="11855451" cy="60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关于我们"/>
          <p:cNvSpPr/>
          <p:nvPr/>
        </p:nvSpPr>
        <p:spPr>
          <a:xfrm>
            <a:off x="142875" y="446088"/>
            <a:ext cx="6457950" cy="1814830"/>
          </a:xfrm>
          <a:prstGeom prst="rect">
            <a:avLst/>
          </a:prstGeom>
        </p:spPr>
        <p:txBody>
          <a:bodyPr wrap="square">
            <a:spAutoFit/>
          </a:bodyPr>
          <a:lstStyle/>
          <a:p>
            <a:pPr eaLnBrk="1" fontAlgn="auto" hangingPunct="1">
              <a:spcBef>
                <a:spcPts val="0"/>
              </a:spcBef>
              <a:spcAft>
                <a:spcPts val="0"/>
              </a:spcAft>
              <a:defRPr/>
            </a:pPr>
            <a:r>
              <a:rPr lang="en-US" altLang="zh-CN" sz="2800" b="1" dirty="0">
                <a:solidFill>
                  <a:schemeClr val="tx1">
                    <a:lumMod val="85000"/>
                    <a:lumOff val="15000"/>
                  </a:schemeClr>
                </a:solidFill>
                <a:latin typeface="+mn-ea"/>
                <a:ea typeface="+mn-ea"/>
              </a:rPr>
              <a:t>5.2 </a:t>
            </a:r>
            <a:r>
              <a:rPr lang="zh-CN" altLang="en-US" sz="2800" dirty="0">
                <a:latin typeface="宋体" panose="02010600030101010101" pitchFamily="2" charset="-122"/>
                <a:ea typeface="宋体" panose="02010600030101010101" pitchFamily="2" charset="-122"/>
              </a:rPr>
              <a:t>典型的缓存中间件</a:t>
            </a: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dirty="0">
              <a:latin typeface="宋体" panose="02010600030101010101" pitchFamily="2" charset="-122"/>
              <a:ea typeface="宋体" panose="02010600030101010101" pitchFamily="2" charset="-122"/>
            </a:endParaRPr>
          </a:p>
          <a:p>
            <a:pPr eaLnBrk="1" fontAlgn="auto" hangingPunct="1">
              <a:spcBef>
                <a:spcPts val="0"/>
              </a:spcBef>
              <a:spcAft>
                <a:spcPts val="0"/>
              </a:spcAft>
              <a:defRPr/>
            </a:pPr>
            <a:endParaRPr lang="zh-CN" altLang="en-US" sz="2800" b="1" dirty="0">
              <a:solidFill>
                <a:schemeClr val="tx1">
                  <a:lumMod val="85000"/>
                  <a:lumOff val="15000"/>
                </a:schemeClr>
              </a:solidFill>
              <a:latin typeface="+mn-ea"/>
              <a:ea typeface="+mn-ea"/>
            </a:endParaRPr>
          </a:p>
        </p:txBody>
      </p:sp>
      <p:sp>
        <p:nvSpPr>
          <p:cNvPr id="55" name="Rectangle 43"/>
          <p:cNvSpPr>
            <a:spLocks noChangeArrowheads="1"/>
          </p:cNvSpPr>
          <p:nvPr/>
        </p:nvSpPr>
        <p:spPr bwMode="auto">
          <a:xfrm>
            <a:off x="388941" y="1236171"/>
            <a:ext cx="1151402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90204" pitchFamily="34" charset="0"/>
              </a:defRPr>
            </a:lvl2pPr>
            <a:lvl3pPr marL="1143000" indent="-228600">
              <a:spcBef>
                <a:spcPct val="20000"/>
              </a:spcBef>
              <a:buClr>
                <a:schemeClr val="tx1"/>
              </a:buClr>
              <a:buChar char="•"/>
              <a:defRPr sz="2400">
                <a:solidFill>
                  <a:schemeClr val="tx1"/>
                </a:solidFill>
                <a:latin typeface="Arial" panose="020B0604020202090204" pitchFamily="34" charset="0"/>
              </a:defRPr>
            </a:lvl3pPr>
            <a:lvl4pPr marL="1600200" indent="-228600">
              <a:spcBef>
                <a:spcPct val="20000"/>
              </a:spcBef>
              <a:buChar char="–"/>
              <a:defRPr sz="2000">
                <a:solidFill>
                  <a:schemeClr val="tx1"/>
                </a:solidFill>
                <a:latin typeface="Arial" panose="020B0604020202090204" pitchFamily="34" charset="0"/>
              </a:defRPr>
            </a:lvl4pPr>
            <a:lvl5pPr marL="2057400" indent="-228600">
              <a:spcBef>
                <a:spcPct val="20000"/>
              </a:spcBef>
              <a:buChar char="»"/>
              <a:defRPr sz="2000">
                <a:solidFill>
                  <a:schemeClr val="tx1"/>
                </a:solidFill>
                <a:latin typeface="Arial" panose="020B060402020209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defRPr>
            </a:lvl9pPr>
          </a:lstStyle>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en-US" altLang="zh-CN" sz="2400" b="0" dirty="0">
              <a:solidFill>
                <a:schemeClr val="tx1"/>
              </a:solidFill>
              <a:latin typeface="宋体" panose="02010600030101010101" pitchFamily="2" charset="-122"/>
              <a:ea typeface="宋体" panose="02010600030101010101" pitchFamily="2" charset="-122"/>
            </a:endParaRPr>
          </a:p>
          <a:p>
            <a:pPr>
              <a:lnSpc>
                <a:spcPct val="150000"/>
              </a:lnSpc>
              <a:spcBef>
                <a:spcPct val="30000"/>
              </a:spcBef>
              <a:buClr>
                <a:schemeClr val="tx1"/>
              </a:buClr>
              <a:buSzPct val="75000"/>
              <a:buNone/>
            </a:pPr>
            <a:endParaRPr lang="zh-CN" altLang="en-US" sz="2400" b="0" dirty="0">
              <a:solidFill>
                <a:schemeClr val="tx1"/>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4715777" y="1471908"/>
            <a:ext cx="7222224" cy="4661018"/>
          </a:xfrm>
          <a:prstGeom prst="rect">
            <a:avLst/>
          </a:prstGeom>
        </p:spPr>
      </p:pic>
      <p:pic>
        <p:nvPicPr>
          <p:cNvPr id="4" name="图片 3"/>
          <p:cNvPicPr>
            <a:picLocks noChangeAspect="1"/>
          </p:cNvPicPr>
          <p:nvPr/>
        </p:nvPicPr>
        <p:blipFill>
          <a:blip r:embed="rId2"/>
          <a:stretch>
            <a:fillRect/>
          </a:stretch>
        </p:blipFill>
        <p:spPr>
          <a:xfrm>
            <a:off x="353907" y="1498868"/>
            <a:ext cx="4068298" cy="2780125"/>
          </a:xfrm>
          <a:prstGeom prst="rect">
            <a:avLst/>
          </a:prstGeom>
        </p:spPr>
      </p:pic>
      <p:pic>
        <p:nvPicPr>
          <p:cNvPr id="6" name="图片 5"/>
          <p:cNvPicPr>
            <a:picLocks noChangeAspect="1"/>
          </p:cNvPicPr>
          <p:nvPr/>
        </p:nvPicPr>
        <p:blipFill>
          <a:blip r:embed="rId3"/>
          <a:stretch>
            <a:fillRect/>
          </a:stretch>
        </p:blipFill>
        <p:spPr>
          <a:xfrm>
            <a:off x="142875" y="4756836"/>
            <a:ext cx="4386782" cy="558114"/>
          </a:xfrm>
          <a:prstGeom prst="rect">
            <a:avLst/>
          </a:prstGeom>
        </p:spPr>
      </p:pic>
      <p:sp>
        <p:nvSpPr>
          <p:cNvPr id="8" name="文本框 7"/>
          <p:cNvSpPr txBox="1"/>
          <p:nvPr/>
        </p:nvSpPr>
        <p:spPr>
          <a:xfrm>
            <a:off x="60335" y="4392880"/>
            <a:ext cx="4655442" cy="400110"/>
          </a:xfrm>
          <a:prstGeom prst="rect">
            <a:avLst/>
          </a:prstGeom>
          <a:noFill/>
        </p:spPr>
        <p:txBody>
          <a:bodyPr wrap="none" rtlCol="0">
            <a:spAutoFit/>
          </a:bodyPr>
          <a:lstStyle/>
          <a:p>
            <a:r>
              <a:rPr lang="en-US" altLang="zh-CN" sz="2000" dirty="0"/>
              <a:t>Redis</a:t>
            </a:r>
            <a:r>
              <a:rPr lang="zh-CN" altLang="en-US" sz="2000" dirty="0"/>
              <a:t>：</a:t>
            </a:r>
            <a:r>
              <a:rPr lang="en-US" altLang="zh-CN" sz="2000" dirty="0">
                <a:hlinkClick r:id="rId4"/>
              </a:rPr>
              <a:t> https://github.com/antirez/redis</a:t>
            </a:r>
            <a:endParaRPr lang="zh-CN" altLang="en-US" sz="2000" dirty="0"/>
          </a:p>
        </p:txBody>
      </p:sp>
      <p:pic>
        <p:nvPicPr>
          <p:cNvPr id="10" name="图片 9"/>
          <p:cNvPicPr>
            <a:picLocks noChangeAspect="1"/>
          </p:cNvPicPr>
          <p:nvPr/>
        </p:nvPicPr>
        <p:blipFill>
          <a:blip r:embed="rId5"/>
          <a:stretch>
            <a:fillRect/>
          </a:stretch>
        </p:blipFill>
        <p:spPr>
          <a:xfrm>
            <a:off x="142875" y="5792040"/>
            <a:ext cx="4395675" cy="517847"/>
          </a:xfrm>
          <a:prstGeom prst="rect">
            <a:avLst/>
          </a:prstGeom>
        </p:spPr>
      </p:pic>
      <p:sp>
        <p:nvSpPr>
          <p:cNvPr id="15" name="文本框 14"/>
          <p:cNvSpPr txBox="1"/>
          <p:nvPr/>
        </p:nvSpPr>
        <p:spPr>
          <a:xfrm>
            <a:off x="84146" y="5373963"/>
            <a:ext cx="5137945" cy="1631216"/>
          </a:xfrm>
          <a:prstGeom prst="rect">
            <a:avLst/>
          </a:prstGeom>
          <a:noFill/>
        </p:spPr>
        <p:txBody>
          <a:bodyPr wrap="none" rtlCol="0">
            <a:spAutoFit/>
          </a:bodyPr>
          <a:lstStyle/>
          <a:p>
            <a:r>
              <a:rPr lang="en-US" altLang="zh-CN" sz="2000" dirty="0" err="1"/>
              <a:t>MemCached</a:t>
            </a:r>
            <a:r>
              <a:rPr lang="zh-CN" altLang="en-US" sz="2000" dirty="0"/>
              <a:t>：</a:t>
            </a:r>
            <a:endParaRPr lang="en-US" altLang="zh-CN" sz="2000" dirty="0"/>
          </a:p>
          <a:p>
            <a:endParaRPr lang="en-US" altLang="zh-CN" sz="2000" dirty="0"/>
          </a:p>
          <a:p>
            <a:endParaRPr lang="en-US" altLang="zh-CN" sz="2000" dirty="0"/>
          </a:p>
          <a:p>
            <a:r>
              <a:rPr lang="en-US" altLang="zh-CN" sz="2000" dirty="0">
                <a:hlinkClick r:id="rId6"/>
              </a:rPr>
              <a:t>https://github.com/memcached/memcached</a:t>
            </a:r>
            <a:endParaRPr lang="en-US" altLang="zh-CN" sz="2000" dirty="0"/>
          </a:p>
          <a:p>
            <a:endParaRPr lang="zh-CN" altLang="en-US" sz="2000" dirty="0"/>
          </a:p>
        </p:txBody>
      </p:sp>
    </p:spTree>
  </p:cSld>
  <p:clrMapOvr>
    <a:masterClrMapping/>
  </p:clrMapOvr>
  <p:transition spd="slow">
    <p:wipe/>
  </p:transition>
</p:sld>
</file>

<file path=ppt/tags/tag1.xml><?xml version="1.0" encoding="utf-8"?>
<p:tagLst xmlns:p="http://schemas.openxmlformats.org/presentationml/2006/main">
  <p:tag name="KSO_WM_UNIT_TABLE_BEAUTIFY" val="smartTable{9c1211c6-f345-4835-9758-c0a7d8bc0810}"/>
</p:tagLst>
</file>

<file path=ppt/tags/tag2.xml><?xml version="1.0" encoding="utf-8"?>
<p:tagLst xmlns:p="http://schemas.openxmlformats.org/presentationml/2006/main">
  <p:tag name="KSO_WM_UNIT_TABLE_BEAUTIFY" val="smartTable{0028d9fd-00f7-49f6-b7e4-b12aaa9b8639}"/>
</p:tagLst>
</file>

<file path=ppt/tags/tag3.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碧海蓝天">
      <a:dk1>
        <a:srgbClr val="000000"/>
      </a:dk1>
      <a:lt1>
        <a:srgbClr val="FFFFFF"/>
      </a:lt1>
      <a:dk2>
        <a:srgbClr val="17406D"/>
      </a:dk2>
      <a:lt2>
        <a:srgbClr val="DBEFF9"/>
      </a:lt2>
      <a:accent1>
        <a:srgbClr val="0080CB"/>
      </a:accent1>
      <a:accent2>
        <a:srgbClr val="0080CB"/>
      </a:accent2>
      <a:accent3>
        <a:srgbClr val="0BD0D9"/>
      </a:accent3>
      <a:accent4>
        <a:srgbClr val="C9C9C9"/>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10761</Words>
  <Application>WPS 文字</Application>
  <PresentationFormat>宽屏</PresentationFormat>
  <Paragraphs>802</Paragraphs>
  <Slides>61</Slides>
  <Notes>58</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61</vt:i4>
      </vt:variant>
    </vt:vector>
  </HeadingPairs>
  <TitlesOfParts>
    <vt:vector size="87" baseType="lpstr">
      <vt:lpstr>Arial</vt:lpstr>
      <vt:lpstr>方正书宋_GBK</vt:lpstr>
      <vt:lpstr>Wingdings</vt:lpstr>
      <vt:lpstr>微软雅黑 Light</vt:lpstr>
      <vt:lpstr>苹方-简</vt:lpstr>
      <vt:lpstr>华文细黑</vt:lpstr>
      <vt:lpstr>黑体-简</vt:lpstr>
      <vt:lpstr>Lao UI</vt:lpstr>
      <vt:lpstr>Calibri</vt:lpstr>
      <vt:lpstr>宋体</vt:lpstr>
      <vt:lpstr>Verdana</vt:lpstr>
      <vt:lpstr>汉仪书宋二KW</vt:lpstr>
      <vt:lpstr>楷体_GB2312</vt:lpstr>
      <vt:lpstr>Helvetica Neue</vt:lpstr>
      <vt:lpstr>Menlo</vt:lpstr>
      <vt:lpstr>Consolas</vt:lpstr>
      <vt:lpstr>-apple-system</vt:lpstr>
      <vt:lpstr>PingFang SC</vt:lpstr>
      <vt:lpstr>微软雅黑</vt:lpstr>
      <vt:lpstr>汉仪旗黑</vt:lpstr>
      <vt:lpstr>宋体</vt:lpstr>
      <vt:lpstr>Arial Unicode MS</vt:lpstr>
      <vt:lpstr>汉仪楷体简</vt:lpstr>
      <vt:lpstr>Thonburi</vt:lpstr>
      <vt:lpstr>微软雅黑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wzl</cp:lastModifiedBy>
  <cp:revision>704</cp:revision>
  <dcterms:created xsi:type="dcterms:W3CDTF">2022-05-10T07:17:20Z</dcterms:created>
  <dcterms:modified xsi:type="dcterms:W3CDTF">2022-05-10T07:17:20Z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